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4" r:id="rId1"/>
  </p:sldMasterIdLst>
  <p:notesMasterIdLst>
    <p:notesMasterId r:id="rId23"/>
  </p:notesMasterIdLst>
  <p:sldIdLst>
    <p:sldId id="257" r:id="rId2"/>
    <p:sldId id="256" r:id="rId3"/>
    <p:sldId id="259" r:id="rId4"/>
    <p:sldId id="275" r:id="rId5"/>
    <p:sldId id="260" r:id="rId6"/>
    <p:sldId id="276" r:id="rId7"/>
    <p:sldId id="261" r:id="rId8"/>
    <p:sldId id="262" r:id="rId9"/>
    <p:sldId id="263" r:id="rId10"/>
    <p:sldId id="264" r:id="rId11"/>
    <p:sldId id="265" r:id="rId12"/>
    <p:sldId id="266" r:id="rId13"/>
    <p:sldId id="273" r:id="rId14"/>
    <p:sldId id="272" r:id="rId15"/>
    <p:sldId id="280" r:id="rId16"/>
    <p:sldId id="267" r:id="rId17"/>
    <p:sldId id="277" r:id="rId18"/>
    <p:sldId id="268" r:id="rId19"/>
    <p:sldId id="278" r:id="rId20"/>
    <p:sldId id="269" r:id="rId21"/>
    <p:sldId id="270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89"/>
    <p:restoredTop sz="94631"/>
  </p:normalViewPr>
  <p:slideViewPr>
    <p:cSldViewPr snapToGrid="0" snapToObjects="1">
      <p:cViewPr varScale="1">
        <p:scale>
          <a:sx n="78" d="100"/>
          <a:sy n="78" d="100"/>
        </p:scale>
        <p:origin x="184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E70025-6B3B-49D3-A194-52C56FF8BC8C}" type="doc">
      <dgm:prSet loTypeId="urn:microsoft.com/office/officeart/2005/8/layout/process1" loCatId="process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F5C11751-FDAB-48C6-B60A-29329821AF06}">
      <dgm:prSet custT="1"/>
      <dgm:spPr/>
      <dgm:t>
        <a:bodyPr/>
        <a:lstStyle/>
        <a:p>
          <a:r>
            <a:rPr lang="en-CA" sz="1800" dirty="0"/>
            <a:t>Learning how to respectfully and effectively communicate with people with disabilities is critical.  </a:t>
          </a:r>
          <a:endParaRPr lang="en-US" sz="1800" dirty="0"/>
        </a:p>
      </dgm:t>
    </dgm:pt>
    <dgm:pt modelId="{5F456DAC-BAC5-49A5-B6B1-978F221A7B76}" type="parTrans" cxnId="{EF33625E-BE90-4A98-9976-DC0CC4395CCA}">
      <dgm:prSet/>
      <dgm:spPr/>
      <dgm:t>
        <a:bodyPr/>
        <a:lstStyle/>
        <a:p>
          <a:endParaRPr lang="en-US"/>
        </a:p>
      </dgm:t>
    </dgm:pt>
    <dgm:pt modelId="{90585722-00AC-491D-9C5F-D9938FB3637B}" type="sibTrans" cxnId="{EF33625E-BE90-4A98-9976-DC0CC4395CCA}">
      <dgm:prSet/>
      <dgm:spPr/>
      <dgm:t>
        <a:bodyPr/>
        <a:lstStyle/>
        <a:p>
          <a:endParaRPr lang="en-US"/>
        </a:p>
      </dgm:t>
    </dgm:pt>
    <dgm:pt modelId="{8307DCED-37B9-475A-9794-36DFFD25D217}">
      <dgm:prSet custT="1"/>
      <dgm:spPr/>
      <dgm:t>
        <a:bodyPr/>
        <a:lstStyle/>
        <a:p>
          <a:r>
            <a:rPr lang="en-CA" sz="1800" b="1" dirty="0"/>
            <a:t>Effective communication -</a:t>
          </a:r>
          <a:r>
            <a:rPr lang="en-CA" sz="1800" dirty="0"/>
            <a:t>key to good client management with clients with disabilities</a:t>
          </a:r>
          <a:r>
            <a:rPr lang="en-CA" sz="1500" dirty="0"/>
            <a:t>.</a:t>
          </a:r>
          <a:endParaRPr lang="en-US" sz="1500" dirty="0"/>
        </a:p>
      </dgm:t>
    </dgm:pt>
    <dgm:pt modelId="{0F043E43-337C-46AC-B878-BD120FE15C74}" type="parTrans" cxnId="{9391E98F-1718-44B1-A0B9-4F9613EF41AA}">
      <dgm:prSet/>
      <dgm:spPr/>
      <dgm:t>
        <a:bodyPr/>
        <a:lstStyle/>
        <a:p>
          <a:endParaRPr lang="en-US"/>
        </a:p>
      </dgm:t>
    </dgm:pt>
    <dgm:pt modelId="{18E75E71-30B6-44BB-8B0D-7E731B205343}" type="sibTrans" cxnId="{9391E98F-1718-44B1-A0B9-4F9613EF41AA}">
      <dgm:prSet/>
      <dgm:spPr/>
      <dgm:t>
        <a:bodyPr/>
        <a:lstStyle/>
        <a:p>
          <a:endParaRPr lang="en-US"/>
        </a:p>
      </dgm:t>
    </dgm:pt>
    <dgm:pt modelId="{F135D536-9B6C-427D-948D-2E8E25ECD791}">
      <dgm:prSet/>
      <dgm:spPr/>
      <dgm:t>
        <a:bodyPr/>
        <a:lstStyle/>
        <a:p>
          <a:r>
            <a:rPr lang="en-CA" b="1" u="none" dirty="0"/>
            <a:t>General guidelines</a:t>
          </a:r>
          <a:r>
            <a:rPr lang="en-CA" u="none" dirty="0"/>
            <a:t>: </a:t>
          </a:r>
          <a:r>
            <a:rPr lang="en-CA" dirty="0"/>
            <a:t>At an initial meeting, set clear expectations and boundaries of the client relationship. In particular, you should:</a:t>
          </a:r>
          <a:endParaRPr lang="en-US" dirty="0"/>
        </a:p>
      </dgm:t>
    </dgm:pt>
    <dgm:pt modelId="{96CB1D95-948D-4EE5-8EE5-39A3931C19A3}" type="parTrans" cxnId="{C677056D-0535-4FC8-B0C9-DC8FBEA82E18}">
      <dgm:prSet/>
      <dgm:spPr/>
      <dgm:t>
        <a:bodyPr/>
        <a:lstStyle/>
        <a:p>
          <a:endParaRPr lang="en-US"/>
        </a:p>
      </dgm:t>
    </dgm:pt>
    <dgm:pt modelId="{8A805909-A6B1-4212-A04B-4FBA8506F0EB}" type="sibTrans" cxnId="{C677056D-0535-4FC8-B0C9-DC8FBEA82E18}">
      <dgm:prSet/>
      <dgm:spPr/>
      <dgm:t>
        <a:bodyPr/>
        <a:lstStyle/>
        <a:p>
          <a:endParaRPr lang="en-US"/>
        </a:p>
      </dgm:t>
    </dgm:pt>
    <dgm:pt modelId="{E5CEDAE3-89D9-45D2-BEF0-AB310B76889F}">
      <dgm:prSet/>
      <dgm:spPr/>
      <dgm:t>
        <a:bodyPr/>
        <a:lstStyle/>
        <a:p>
          <a:r>
            <a:rPr lang="en-CA" baseline="0" dirty="0"/>
            <a:t>Explain your role;</a:t>
          </a:r>
          <a:endParaRPr lang="en-US" dirty="0"/>
        </a:p>
      </dgm:t>
    </dgm:pt>
    <dgm:pt modelId="{17CC5934-8FD3-4FC7-BE8B-16EA01A101E6}" type="parTrans" cxnId="{B0589B4B-3400-455B-BE57-C44D1BC256E3}">
      <dgm:prSet/>
      <dgm:spPr/>
      <dgm:t>
        <a:bodyPr/>
        <a:lstStyle/>
        <a:p>
          <a:endParaRPr lang="en-US"/>
        </a:p>
      </dgm:t>
    </dgm:pt>
    <dgm:pt modelId="{019F244E-69AC-47D4-AC89-574AC6B79DB6}" type="sibTrans" cxnId="{B0589B4B-3400-455B-BE57-C44D1BC256E3}">
      <dgm:prSet/>
      <dgm:spPr/>
      <dgm:t>
        <a:bodyPr/>
        <a:lstStyle/>
        <a:p>
          <a:endParaRPr lang="en-US"/>
        </a:p>
      </dgm:t>
    </dgm:pt>
    <dgm:pt modelId="{3D27FD20-1F9D-45CA-AEFF-7013BF8EC924}">
      <dgm:prSet/>
      <dgm:spPr/>
      <dgm:t>
        <a:bodyPr/>
        <a:lstStyle/>
        <a:p>
          <a:r>
            <a:rPr lang="en-CA" baseline="0" dirty="0"/>
            <a:t>Explain your communication policy: how often you check emails and voicemails, when you return phone calls, whether the client is permitted to speak directly to your staff members, and if so, who; and</a:t>
          </a:r>
          <a:endParaRPr lang="en-US" dirty="0"/>
        </a:p>
      </dgm:t>
    </dgm:pt>
    <dgm:pt modelId="{57FC7430-6C19-49F5-9F71-763173FFEBB2}" type="parTrans" cxnId="{6AC561FF-E8A2-433C-9729-98444A074ACB}">
      <dgm:prSet/>
      <dgm:spPr/>
      <dgm:t>
        <a:bodyPr/>
        <a:lstStyle/>
        <a:p>
          <a:endParaRPr lang="en-US"/>
        </a:p>
      </dgm:t>
    </dgm:pt>
    <dgm:pt modelId="{EC6D6B48-1C87-4529-8555-28813DD8BFF9}" type="sibTrans" cxnId="{6AC561FF-E8A2-433C-9729-98444A074ACB}">
      <dgm:prSet/>
      <dgm:spPr/>
      <dgm:t>
        <a:bodyPr/>
        <a:lstStyle/>
        <a:p>
          <a:endParaRPr lang="en-US"/>
        </a:p>
      </dgm:t>
    </dgm:pt>
    <dgm:pt modelId="{8EFEEA4C-2772-433B-BE28-D0BEEAE7DE73}">
      <dgm:prSet/>
      <dgm:spPr/>
      <dgm:t>
        <a:bodyPr/>
        <a:lstStyle/>
        <a:p>
          <a:r>
            <a:rPr lang="en-CA" baseline="0" dirty="0"/>
            <a:t>Explain the process moving forward in a step-by-step, easy to understand format: i.e. steps of litigation.</a:t>
          </a:r>
          <a:endParaRPr lang="en-US" dirty="0"/>
        </a:p>
      </dgm:t>
    </dgm:pt>
    <dgm:pt modelId="{58ABCEA1-FDBD-4BAD-97FB-F730F4137A0D}" type="parTrans" cxnId="{D2E3B573-9F0A-41AF-BCEB-CCC8430906F0}">
      <dgm:prSet/>
      <dgm:spPr/>
      <dgm:t>
        <a:bodyPr/>
        <a:lstStyle/>
        <a:p>
          <a:endParaRPr lang="en-US"/>
        </a:p>
      </dgm:t>
    </dgm:pt>
    <dgm:pt modelId="{34B72E0E-4A16-4BA2-A957-3627AD2414CC}" type="sibTrans" cxnId="{D2E3B573-9F0A-41AF-BCEB-CCC8430906F0}">
      <dgm:prSet/>
      <dgm:spPr/>
      <dgm:t>
        <a:bodyPr/>
        <a:lstStyle/>
        <a:p>
          <a:endParaRPr lang="en-US"/>
        </a:p>
      </dgm:t>
    </dgm:pt>
    <dgm:pt modelId="{0AEF41FD-006F-FF46-A9FE-AD2C4302E568}" type="pres">
      <dgm:prSet presAssocID="{3DE70025-6B3B-49D3-A194-52C56FF8BC8C}" presName="Name0" presStyleCnt="0">
        <dgm:presLayoutVars>
          <dgm:dir/>
          <dgm:resizeHandles val="exact"/>
        </dgm:presLayoutVars>
      </dgm:prSet>
      <dgm:spPr/>
    </dgm:pt>
    <dgm:pt modelId="{A170BCE8-FC24-B04F-A02C-DB5BBDD18CD8}" type="pres">
      <dgm:prSet presAssocID="{F5C11751-FDAB-48C6-B60A-29329821AF06}" presName="node" presStyleLbl="node1" presStyleIdx="0" presStyleCnt="3">
        <dgm:presLayoutVars>
          <dgm:bulletEnabled val="1"/>
        </dgm:presLayoutVars>
      </dgm:prSet>
      <dgm:spPr/>
    </dgm:pt>
    <dgm:pt modelId="{77DEF5E9-9633-9341-9483-37EB9948C86D}" type="pres">
      <dgm:prSet presAssocID="{90585722-00AC-491D-9C5F-D9938FB3637B}" presName="sibTrans" presStyleLbl="sibTrans2D1" presStyleIdx="0" presStyleCnt="2"/>
      <dgm:spPr/>
    </dgm:pt>
    <dgm:pt modelId="{27E691F3-FB9C-5C42-9E94-9C7E7C227ACF}" type="pres">
      <dgm:prSet presAssocID="{90585722-00AC-491D-9C5F-D9938FB3637B}" presName="connectorText" presStyleLbl="sibTrans2D1" presStyleIdx="0" presStyleCnt="2"/>
      <dgm:spPr/>
    </dgm:pt>
    <dgm:pt modelId="{5B891942-C062-594D-AF2A-CC95CCEDE33A}" type="pres">
      <dgm:prSet presAssocID="{8307DCED-37B9-475A-9794-36DFFD25D217}" presName="node" presStyleLbl="node1" presStyleIdx="1" presStyleCnt="3">
        <dgm:presLayoutVars>
          <dgm:bulletEnabled val="1"/>
        </dgm:presLayoutVars>
      </dgm:prSet>
      <dgm:spPr/>
    </dgm:pt>
    <dgm:pt modelId="{3C8479AF-8645-9946-85D7-DAF922F3E68B}" type="pres">
      <dgm:prSet presAssocID="{18E75E71-30B6-44BB-8B0D-7E731B205343}" presName="sibTrans" presStyleLbl="sibTrans2D1" presStyleIdx="1" presStyleCnt="2"/>
      <dgm:spPr/>
    </dgm:pt>
    <dgm:pt modelId="{8D8D76A5-371A-F142-9461-8076A6E4C28D}" type="pres">
      <dgm:prSet presAssocID="{18E75E71-30B6-44BB-8B0D-7E731B205343}" presName="connectorText" presStyleLbl="sibTrans2D1" presStyleIdx="1" presStyleCnt="2"/>
      <dgm:spPr/>
    </dgm:pt>
    <dgm:pt modelId="{B01CB9F1-527C-9848-8141-61B23A544EEA}" type="pres">
      <dgm:prSet presAssocID="{F135D536-9B6C-427D-948D-2E8E25ECD791}" presName="node" presStyleLbl="node1" presStyleIdx="2" presStyleCnt="3">
        <dgm:presLayoutVars>
          <dgm:bulletEnabled val="1"/>
        </dgm:presLayoutVars>
      </dgm:prSet>
      <dgm:spPr/>
    </dgm:pt>
  </dgm:ptLst>
  <dgm:cxnLst>
    <dgm:cxn modelId="{7F5BE115-CE8F-0C4F-8681-B7E32BB9C310}" type="presOf" srcId="{90585722-00AC-491D-9C5F-D9938FB3637B}" destId="{77DEF5E9-9633-9341-9483-37EB9948C86D}" srcOrd="0" destOrd="0" presId="urn:microsoft.com/office/officeart/2005/8/layout/process1"/>
    <dgm:cxn modelId="{43BACB34-A3DC-714D-9D5E-07E7A23B0741}" type="presOf" srcId="{F5C11751-FDAB-48C6-B60A-29329821AF06}" destId="{A170BCE8-FC24-B04F-A02C-DB5BBDD18CD8}" srcOrd="0" destOrd="0" presId="urn:microsoft.com/office/officeart/2005/8/layout/process1"/>
    <dgm:cxn modelId="{B0589B4B-3400-455B-BE57-C44D1BC256E3}" srcId="{F135D536-9B6C-427D-948D-2E8E25ECD791}" destId="{E5CEDAE3-89D9-45D2-BEF0-AB310B76889F}" srcOrd="0" destOrd="0" parTransId="{17CC5934-8FD3-4FC7-BE8B-16EA01A101E6}" sibTransId="{019F244E-69AC-47D4-AC89-574AC6B79DB6}"/>
    <dgm:cxn modelId="{EF33625E-BE90-4A98-9976-DC0CC4395CCA}" srcId="{3DE70025-6B3B-49D3-A194-52C56FF8BC8C}" destId="{F5C11751-FDAB-48C6-B60A-29329821AF06}" srcOrd="0" destOrd="0" parTransId="{5F456DAC-BAC5-49A5-B6B1-978F221A7B76}" sibTransId="{90585722-00AC-491D-9C5F-D9938FB3637B}"/>
    <dgm:cxn modelId="{134EA05F-EE59-C841-BE35-0CF587C6FAA9}" type="presOf" srcId="{3DE70025-6B3B-49D3-A194-52C56FF8BC8C}" destId="{0AEF41FD-006F-FF46-A9FE-AD2C4302E568}" srcOrd="0" destOrd="0" presId="urn:microsoft.com/office/officeart/2005/8/layout/process1"/>
    <dgm:cxn modelId="{91FA1C64-8AB5-2B4F-97D1-CED97D822098}" type="presOf" srcId="{18E75E71-30B6-44BB-8B0D-7E731B205343}" destId="{8D8D76A5-371A-F142-9461-8076A6E4C28D}" srcOrd="1" destOrd="0" presId="urn:microsoft.com/office/officeart/2005/8/layout/process1"/>
    <dgm:cxn modelId="{C677056D-0535-4FC8-B0C9-DC8FBEA82E18}" srcId="{3DE70025-6B3B-49D3-A194-52C56FF8BC8C}" destId="{F135D536-9B6C-427D-948D-2E8E25ECD791}" srcOrd="2" destOrd="0" parTransId="{96CB1D95-948D-4EE5-8EE5-39A3931C19A3}" sibTransId="{8A805909-A6B1-4212-A04B-4FBA8506F0EB}"/>
    <dgm:cxn modelId="{D2E3B573-9F0A-41AF-BCEB-CCC8430906F0}" srcId="{F135D536-9B6C-427D-948D-2E8E25ECD791}" destId="{8EFEEA4C-2772-433B-BE28-D0BEEAE7DE73}" srcOrd="2" destOrd="0" parTransId="{58ABCEA1-FDBD-4BAD-97FB-F730F4137A0D}" sibTransId="{34B72E0E-4A16-4BA2-A957-3627AD2414CC}"/>
    <dgm:cxn modelId="{FD981F7B-875C-2F4C-8618-5F46AA9471B4}" type="presOf" srcId="{8EFEEA4C-2772-433B-BE28-D0BEEAE7DE73}" destId="{B01CB9F1-527C-9848-8141-61B23A544EEA}" srcOrd="0" destOrd="3" presId="urn:microsoft.com/office/officeart/2005/8/layout/process1"/>
    <dgm:cxn modelId="{5EB8B77F-5532-0346-8470-3C7A277DDF10}" type="presOf" srcId="{3D27FD20-1F9D-45CA-AEFF-7013BF8EC924}" destId="{B01CB9F1-527C-9848-8141-61B23A544EEA}" srcOrd="0" destOrd="2" presId="urn:microsoft.com/office/officeart/2005/8/layout/process1"/>
    <dgm:cxn modelId="{D758AD87-5F85-F44D-B3F5-F82DA50CE48A}" type="presOf" srcId="{8307DCED-37B9-475A-9794-36DFFD25D217}" destId="{5B891942-C062-594D-AF2A-CC95CCEDE33A}" srcOrd="0" destOrd="0" presId="urn:microsoft.com/office/officeart/2005/8/layout/process1"/>
    <dgm:cxn modelId="{A973598E-A6C7-144A-AB29-BB9D6ACC2DD1}" type="presOf" srcId="{F135D536-9B6C-427D-948D-2E8E25ECD791}" destId="{B01CB9F1-527C-9848-8141-61B23A544EEA}" srcOrd="0" destOrd="0" presId="urn:microsoft.com/office/officeart/2005/8/layout/process1"/>
    <dgm:cxn modelId="{9391E98F-1718-44B1-A0B9-4F9613EF41AA}" srcId="{3DE70025-6B3B-49D3-A194-52C56FF8BC8C}" destId="{8307DCED-37B9-475A-9794-36DFFD25D217}" srcOrd="1" destOrd="0" parTransId="{0F043E43-337C-46AC-B878-BD120FE15C74}" sibTransId="{18E75E71-30B6-44BB-8B0D-7E731B205343}"/>
    <dgm:cxn modelId="{893224AB-2C85-074A-94FD-4C1440F32025}" type="presOf" srcId="{90585722-00AC-491D-9C5F-D9938FB3637B}" destId="{27E691F3-FB9C-5C42-9E94-9C7E7C227ACF}" srcOrd="1" destOrd="0" presId="urn:microsoft.com/office/officeart/2005/8/layout/process1"/>
    <dgm:cxn modelId="{9D90E1E2-52C7-AE4A-99CE-C865BFF29CB7}" type="presOf" srcId="{E5CEDAE3-89D9-45D2-BEF0-AB310B76889F}" destId="{B01CB9F1-527C-9848-8141-61B23A544EEA}" srcOrd="0" destOrd="1" presId="urn:microsoft.com/office/officeart/2005/8/layout/process1"/>
    <dgm:cxn modelId="{8876CCEB-DECC-5F45-9B91-41EB066F5F8B}" type="presOf" srcId="{18E75E71-30B6-44BB-8B0D-7E731B205343}" destId="{3C8479AF-8645-9946-85D7-DAF922F3E68B}" srcOrd="0" destOrd="0" presId="urn:microsoft.com/office/officeart/2005/8/layout/process1"/>
    <dgm:cxn modelId="{6AC561FF-E8A2-433C-9729-98444A074ACB}" srcId="{F135D536-9B6C-427D-948D-2E8E25ECD791}" destId="{3D27FD20-1F9D-45CA-AEFF-7013BF8EC924}" srcOrd="1" destOrd="0" parTransId="{57FC7430-6C19-49F5-9F71-763173FFEBB2}" sibTransId="{EC6D6B48-1C87-4529-8555-28813DD8BFF9}"/>
    <dgm:cxn modelId="{2A85FADC-B283-6A49-A250-D0AE769DF286}" type="presParOf" srcId="{0AEF41FD-006F-FF46-A9FE-AD2C4302E568}" destId="{A170BCE8-FC24-B04F-A02C-DB5BBDD18CD8}" srcOrd="0" destOrd="0" presId="urn:microsoft.com/office/officeart/2005/8/layout/process1"/>
    <dgm:cxn modelId="{D7DB2FC6-4FB7-AB40-A7D7-521DBB555326}" type="presParOf" srcId="{0AEF41FD-006F-FF46-A9FE-AD2C4302E568}" destId="{77DEF5E9-9633-9341-9483-37EB9948C86D}" srcOrd="1" destOrd="0" presId="urn:microsoft.com/office/officeart/2005/8/layout/process1"/>
    <dgm:cxn modelId="{43D43CEB-C6DF-3141-BDBF-2EC6BABC1B0A}" type="presParOf" srcId="{77DEF5E9-9633-9341-9483-37EB9948C86D}" destId="{27E691F3-FB9C-5C42-9E94-9C7E7C227ACF}" srcOrd="0" destOrd="0" presId="urn:microsoft.com/office/officeart/2005/8/layout/process1"/>
    <dgm:cxn modelId="{8128C64A-36AD-E048-AC20-7D415911CF05}" type="presParOf" srcId="{0AEF41FD-006F-FF46-A9FE-AD2C4302E568}" destId="{5B891942-C062-594D-AF2A-CC95CCEDE33A}" srcOrd="2" destOrd="0" presId="urn:microsoft.com/office/officeart/2005/8/layout/process1"/>
    <dgm:cxn modelId="{F98C7F55-42D9-9741-BD97-2DA8A5A5137B}" type="presParOf" srcId="{0AEF41FD-006F-FF46-A9FE-AD2C4302E568}" destId="{3C8479AF-8645-9946-85D7-DAF922F3E68B}" srcOrd="3" destOrd="0" presId="urn:microsoft.com/office/officeart/2005/8/layout/process1"/>
    <dgm:cxn modelId="{69B2CA3C-71FD-A249-8D02-C4A88A960D8A}" type="presParOf" srcId="{3C8479AF-8645-9946-85D7-DAF922F3E68B}" destId="{8D8D76A5-371A-F142-9461-8076A6E4C28D}" srcOrd="0" destOrd="0" presId="urn:microsoft.com/office/officeart/2005/8/layout/process1"/>
    <dgm:cxn modelId="{2D9E65FA-40BE-FE44-ADF6-D399E3A41C27}" type="presParOf" srcId="{0AEF41FD-006F-FF46-A9FE-AD2C4302E568}" destId="{B01CB9F1-527C-9848-8141-61B23A544EEA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1A30FDF-A12D-47FE-9ABF-9B8D529063DC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053DF184-229D-45D1-B6E2-98A7AE3A2F05}">
      <dgm:prSet/>
      <dgm:spPr/>
      <dgm:t>
        <a:bodyPr/>
        <a:lstStyle/>
        <a:p>
          <a:r>
            <a:rPr lang="en-CA"/>
            <a:t>Once you have decided that you want to represent a client with a disability, the next step is to determine who your client is, which is not necessarily the most straightforward exercise.</a:t>
          </a:r>
          <a:endParaRPr lang="en-US"/>
        </a:p>
      </dgm:t>
    </dgm:pt>
    <dgm:pt modelId="{B4E5F8C4-ED6D-4E31-8700-E23DA86F843F}" type="parTrans" cxnId="{EFEE70AF-45CB-41DC-BF7E-516D537D3F76}">
      <dgm:prSet/>
      <dgm:spPr/>
      <dgm:t>
        <a:bodyPr/>
        <a:lstStyle/>
        <a:p>
          <a:endParaRPr lang="en-US"/>
        </a:p>
      </dgm:t>
    </dgm:pt>
    <dgm:pt modelId="{80DC039A-377E-4695-BC66-54F7ED0CB05B}" type="sibTrans" cxnId="{EFEE70AF-45CB-41DC-BF7E-516D537D3F76}">
      <dgm:prSet/>
      <dgm:spPr/>
      <dgm:t>
        <a:bodyPr/>
        <a:lstStyle/>
        <a:p>
          <a:endParaRPr lang="en-US"/>
        </a:p>
      </dgm:t>
    </dgm:pt>
    <dgm:pt modelId="{10C08A8F-FB87-44ED-A6CF-EBDB62FEC98D}">
      <dgm:prSet/>
      <dgm:spPr/>
      <dgm:t>
        <a:bodyPr/>
        <a:lstStyle/>
        <a:p>
          <a:r>
            <a:rPr lang="en-CA"/>
            <a:t>The questions you should ask are:</a:t>
          </a:r>
          <a:endParaRPr lang="en-US"/>
        </a:p>
      </dgm:t>
    </dgm:pt>
    <dgm:pt modelId="{9407DF05-35D0-4848-BF22-F020F1F7B196}" type="parTrans" cxnId="{5551ECC9-42AA-4011-8C75-0ACB4F9EE804}">
      <dgm:prSet/>
      <dgm:spPr/>
      <dgm:t>
        <a:bodyPr/>
        <a:lstStyle/>
        <a:p>
          <a:endParaRPr lang="en-US"/>
        </a:p>
      </dgm:t>
    </dgm:pt>
    <dgm:pt modelId="{C706F7DE-6088-4A4D-9B20-3D98B51E93A7}" type="sibTrans" cxnId="{5551ECC9-42AA-4011-8C75-0ACB4F9EE804}">
      <dgm:prSet/>
      <dgm:spPr/>
      <dgm:t>
        <a:bodyPr/>
        <a:lstStyle/>
        <a:p>
          <a:endParaRPr lang="en-US"/>
        </a:p>
      </dgm:t>
    </dgm:pt>
    <dgm:pt modelId="{2131278F-B92E-45E5-84E9-46F0C8AB2C19}">
      <dgm:prSet/>
      <dgm:spPr/>
      <dgm:t>
        <a:bodyPr/>
        <a:lstStyle/>
        <a:p>
          <a:r>
            <a:rPr lang="en-CA" baseline="0"/>
            <a:t>Does your client need a litigation guardian (i.e. guardian ad litem)?</a:t>
          </a:r>
          <a:endParaRPr lang="en-US"/>
        </a:p>
      </dgm:t>
    </dgm:pt>
    <dgm:pt modelId="{9F3021E6-273D-42F6-9116-A7740F87D436}" type="parTrans" cxnId="{79DC7AA9-78C1-4EB7-B59E-4BB54D1FA39D}">
      <dgm:prSet/>
      <dgm:spPr/>
      <dgm:t>
        <a:bodyPr/>
        <a:lstStyle/>
        <a:p>
          <a:endParaRPr lang="en-US"/>
        </a:p>
      </dgm:t>
    </dgm:pt>
    <dgm:pt modelId="{8CEA0F5C-D1E6-4F65-825E-A997ABC0D71D}" type="sibTrans" cxnId="{79DC7AA9-78C1-4EB7-B59E-4BB54D1FA39D}">
      <dgm:prSet/>
      <dgm:spPr/>
      <dgm:t>
        <a:bodyPr/>
        <a:lstStyle/>
        <a:p>
          <a:endParaRPr lang="en-US"/>
        </a:p>
      </dgm:t>
    </dgm:pt>
    <dgm:pt modelId="{E698E8EC-0DED-4825-B0D2-6C625865E95F}">
      <dgm:prSet/>
      <dgm:spPr/>
      <dgm:t>
        <a:bodyPr/>
        <a:lstStyle/>
        <a:p>
          <a:r>
            <a:rPr lang="en-CA" baseline="0"/>
            <a:t>Did your client grant a Power of Attorney?</a:t>
          </a:r>
          <a:endParaRPr lang="en-US"/>
        </a:p>
      </dgm:t>
    </dgm:pt>
    <dgm:pt modelId="{A5359454-08B3-4993-AB51-1BE8CF524746}" type="parTrans" cxnId="{FA147C83-CABE-4230-AEBB-69EF308CBBE0}">
      <dgm:prSet/>
      <dgm:spPr/>
      <dgm:t>
        <a:bodyPr/>
        <a:lstStyle/>
        <a:p>
          <a:endParaRPr lang="en-US"/>
        </a:p>
      </dgm:t>
    </dgm:pt>
    <dgm:pt modelId="{997B5425-BCCC-4CE9-96C7-2F126F20E1D4}" type="sibTrans" cxnId="{FA147C83-CABE-4230-AEBB-69EF308CBBE0}">
      <dgm:prSet/>
      <dgm:spPr/>
      <dgm:t>
        <a:bodyPr/>
        <a:lstStyle/>
        <a:p>
          <a:endParaRPr lang="en-US"/>
        </a:p>
      </dgm:t>
    </dgm:pt>
    <dgm:pt modelId="{74F30AA9-6056-436A-87E9-FE22A7A1B514}">
      <dgm:prSet/>
      <dgm:spPr/>
      <dgm:t>
        <a:bodyPr/>
        <a:lstStyle/>
        <a:p>
          <a:r>
            <a:rPr lang="en-CA" baseline="0"/>
            <a:t>Does your client have a Committee?</a:t>
          </a:r>
          <a:endParaRPr lang="en-US"/>
        </a:p>
      </dgm:t>
    </dgm:pt>
    <dgm:pt modelId="{B9C98D6A-2A8B-49AF-944A-35AF7BB07A77}" type="parTrans" cxnId="{85E3D128-DA6E-4C2C-9C20-8FC931587B6F}">
      <dgm:prSet/>
      <dgm:spPr/>
      <dgm:t>
        <a:bodyPr/>
        <a:lstStyle/>
        <a:p>
          <a:endParaRPr lang="en-US"/>
        </a:p>
      </dgm:t>
    </dgm:pt>
    <dgm:pt modelId="{5F04AE6E-F49E-4FD4-B9FC-CA08B06FD7C3}" type="sibTrans" cxnId="{85E3D128-DA6E-4C2C-9C20-8FC931587B6F}">
      <dgm:prSet/>
      <dgm:spPr/>
      <dgm:t>
        <a:bodyPr/>
        <a:lstStyle/>
        <a:p>
          <a:endParaRPr lang="en-US"/>
        </a:p>
      </dgm:t>
    </dgm:pt>
    <dgm:pt modelId="{FE471901-E12B-48E6-97E8-853076C64ABB}">
      <dgm:prSet/>
      <dgm:spPr/>
      <dgm:t>
        <a:bodyPr/>
        <a:lstStyle/>
        <a:p>
          <a:r>
            <a:rPr lang="en-CA" baseline="0" dirty="0"/>
            <a:t>If your client does not need a litigation guardian, and there is no POA or Committee, can you establish a client-solicitor relationship of trust and respect with the client directly?</a:t>
          </a:r>
          <a:endParaRPr lang="en-US" dirty="0"/>
        </a:p>
      </dgm:t>
    </dgm:pt>
    <dgm:pt modelId="{6460A739-9B1C-4850-8892-5474AB0BDC1B}" type="parTrans" cxnId="{E5B9511E-9C45-4EC5-B3EA-8A09909EAE5B}">
      <dgm:prSet/>
      <dgm:spPr/>
      <dgm:t>
        <a:bodyPr/>
        <a:lstStyle/>
        <a:p>
          <a:endParaRPr lang="en-US"/>
        </a:p>
      </dgm:t>
    </dgm:pt>
    <dgm:pt modelId="{5A759D92-7384-4867-87F5-8ECEB35BD5A0}" type="sibTrans" cxnId="{E5B9511E-9C45-4EC5-B3EA-8A09909EAE5B}">
      <dgm:prSet/>
      <dgm:spPr/>
      <dgm:t>
        <a:bodyPr/>
        <a:lstStyle/>
        <a:p>
          <a:endParaRPr lang="en-US"/>
        </a:p>
      </dgm:t>
    </dgm:pt>
    <dgm:pt modelId="{5E949CCA-474F-EE46-94D0-11A7E4011167}" type="pres">
      <dgm:prSet presAssocID="{91A30FDF-A12D-47FE-9ABF-9B8D529063DC}" presName="Name0" presStyleCnt="0">
        <dgm:presLayoutVars>
          <dgm:dir/>
          <dgm:resizeHandles val="exact"/>
        </dgm:presLayoutVars>
      </dgm:prSet>
      <dgm:spPr/>
    </dgm:pt>
    <dgm:pt modelId="{ABD22536-264D-5B4B-B95F-FC2650F646D1}" type="pres">
      <dgm:prSet presAssocID="{053DF184-229D-45D1-B6E2-98A7AE3A2F05}" presName="node" presStyleLbl="node1" presStyleIdx="0" presStyleCnt="2">
        <dgm:presLayoutVars>
          <dgm:bulletEnabled val="1"/>
        </dgm:presLayoutVars>
      </dgm:prSet>
      <dgm:spPr/>
    </dgm:pt>
    <dgm:pt modelId="{115434EA-701F-F14E-9425-F7F071C87B02}" type="pres">
      <dgm:prSet presAssocID="{80DC039A-377E-4695-BC66-54F7ED0CB05B}" presName="sibTrans" presStyleLbl="sibTrans1D1" presStyleIdx="0" presStyleCnt="1"/>
      <dgm:spPr/>
    </dgm:pt>
    <dgm:pt modelId="{7FF56545-DFE6-AA41-A2DF-4CB3DBA223C4}" type="pres">
      <dgm:prSet presAssocID="{80DC039A-377E-4695-BC66-54F7ED0CB05B}" presName="connectorText" presStyleLbl="sibTrans1D1" presStyleIdx="0" presStyleCnt="1"/>
      <dgm:spPr/>
    </dgm:pt>
    <dgm:pt modelId="{CB1D3300-FACB-1146-8578-729A395E973D}" type="pres">
      <dgm:prSet presAssocID="{10C08A8F-FB87-44ED-A6CF-EBDB62FEC98D}" presName="node" presStyleLbl="node1" presStyleIdx="1" presStyleCnt="2">
        <dgm:presLayoutVars>
          <dgm:bulletEnabled val="1"/>
        </dgm:presLayoutVars>
      </dgm:prSet>
      <dgm:spPr/>
    </dgm:pt>
  </dgm:ptLst>
  <dgm:cxnLst>
    <dgm:cxn modelId="{E5B9511E-9C45-4EC5-B3EA-8A09909EAE5B}" srcId="{10C08A8F-FB87-44ED-A6CF-EBDB62FEC98D}" destId="{FE471901-E12B-48E6-97E8-853076C64ABB}" srcOrd="3" destOrd="0" parTransId="{6460A739-9B1C-4850-8892-5474AB0BDC1B}" sibTransId="{5A759D92-7384-4867-87F5-8ECEB35BD5A0}"/>
    <dgm:cxn modelId="{C3A6D024-714E-8B4A-9558-3A98385C8157}" type="presOf" srcId="{91A30FDF-A12D-47FE-9ABF-9B8D529063DC}" destId="{5E949CCA-474F-EE46-94D0-11A7E4011167}" srcOrd="0" destOrd="0" presId="urn:microsoft.com/office/officeart/2016/7/layout/RepeatingBendingProcessNew"/>
    <dgm:cxn modelId="{85E3D128-DA6E-4C2C-9C20-8FC931587B6F}" srcId="{10C08A8F-FB87-44ED-A6CF-EBDB62FEC98D}" destId="{74F30AA9-6056-436A-87E9-FE22A7A1B514}" srcOrd="2" destOrd="0" parTransId="{B9C98D6A-2A8B-49AF-944A-35AF7BB07A77}" sibTransId="{5F04AE6E-F49E-4FD4-B9FC-CA08B06FD7C3}"/>
    <dgm:cxn modelId="{CD01C045-7783-404F-A721-BE4063843BAA}" type="presOf" srcId="{10C08A8F-FB87-44ED-A6CF-EBDB62FEC98D}" destId="{CB1D3300-FACB-1146-8578-729A395E973D}" srcOrd="0" destOrd="0" presId="urn:microsoft.com/office/officeart/2016/7/layout/RepeatingBendingProcessNew"/>
    <dgm:cxn modelId="{D69A765C-BA0C-FA44-9D90-F10BDC4B4634}" type="presOf" srcId="{80DC039A-377E-4695-BC66-54F7ED0CB05B}" destId="{7FF56545-DFE6-AA41-A2DF-4CB3DBA223C4}" srcOrd="1" destOrd="0" presId="urn:microsoft.com/office/officeart/2016/7/layout/RepeatingBendingProcessNew"/>
    <dgm:cxn modelId="{4D112562-0661-9141-AA43-11E3578483EE}" type="presOf" srcId="{053DF184-229D-45D1-B6E2-98A7AE3A2F05}" destId="{ABD22536-264D-5B4B-B95F-FC2650F646D1}" srcOrd="0" destOrd="0" presId="urn:microsoft.com/office/officeart/2016/7/layout/RepeatingBendingProcessNew"/>
    <dgm:cxn modelId="{D31BF468-8E8E-C348-9C77-EADF037B2D1F}" type="presOf" srcId="{74F30AA9-6056-436A-87E9-FE22A7A1B514}" destId="{CB1D3300-FACB-1146-8578-729A395E973D}" srcOrd="0" destOrd="3" presId="urn:microsoft.com/office/officeart/2016/7/layout/RepeatingBendingProcessNew"/>
    <dgm:cxn modelId="{FA147C83-CABE-4230-AEBB-69EF308CBBE0}" srcId="{10C08A8F-FB87-44ED-A6CF-EBDB62FEC98D}" destId="{E698E8EC-0DED-4825-B0D2-6C625865E95F}" srcOrd="1" destOrd="0" parTransId="{A5359454-08B3-4993-AB51-1BE8CF524746}" sibTransId="{997B5425-BCCC-4CE9-96C7-2F126F20E1D4}"/>
    <dgm:cxn modelId="{79DC7AA9-78C1-4EB7-B59E-4BB54D1FA39D}" srcId="{10C08A8F-FB87-44ED-A6CF-EBDB62FEC98D}" destId="{2131278F-B92E-45E5-84E9-46F0C8AB2C19}" srcOrd="0" destOrd="0" parTransId="{9F3021E6-273D-42F6-9116-A7740F87D436}" sibTransId="{8CEA0F5C-D1E6-4F65-825E-A997ABC0D71D}"/>
    <dgm:cxn modelId="{EFEE70AF-45CB-41DC-BF7E-516D537D3F76}" srcId="{91A30FDF-A12D-47FE-9ABF-9B8D529063DC}" destId="{053DF184-229D-45D1-B6E2-98A7AE3A2F05}" srcOrd="0" destOrd="0" parTransId="{B4E5F8C4-ED6D-4E31-8700-E23DA86F843F}" sibTransId="{80DC039A-377E-4695-BC66-54F7ED0CB05B}"/>
    <dgm:cxn modelId="{5551ECC9-42AA-4011-8C75-0ACB4F9EE804}" srcId="{91A30FDF-A12D-47FE-9ABF-9B8D529063DC}" destId="{10C08A8F-FB87-44ED-A6CF-EBDB62FEC98D}" srcOrd="1" destOrd="0" parTransId="{9407DF05-35D0-4848-BF22-F020F1F7B196}" sibTransId="{C706F7DE-6088-4A4D-9B20-3D98B51E93A7}"/>
    <dgm:cxn modelId="{5CE08CDD-1886-A442-99F2-132CF8DD347E}" type="presOf" srcId="{E698E8EC-0DED-4825-B0D2-6C625865E95F}" destId="{CB1D3300-FACB-1146-8578-729A395E973D}" srcOrd="0" destOrd="2" presId="urn:microsoft.com/office/officeart/2016/7/layout/RepeatingBendingProcessNew"/>
    <dgm:cxn modelId="{1CC851DE-6CC8-0A45-94CE-0A029CD64B32}" type="presOf" srcId="{80DC039A-377E-4695-BC66-54F7ED0CB05B}" destId="{115434EA-701F-F14E-9425-F7F071C87B02}" srcOrd="0" destOrd="0" presId="urn:microsoft.com/office/officeart/2016/7/layout/RepeatingBendingProcessNew"/>
    <dgm:cxn modelId="{F30AB6E9-70E2-0D4F-A006-75D91701178D}" type="presOf" srcId="{2131278F-B92E-45E5-84E9-46F0C8AB2C19}" destId="{CB1D3300-FACB-1146-8578-729A395E973D}" srcOrd="0" destOrd="1" presId="urn:microsoft.com/office/officeart/2016/7/layout/RepeatingBendingProcessNew"/>
    <dgm:cxn modelId="{2F79D3F1-74BD-454B-9A25-2DF072F22D66}" type="presOf" srcId="{FE471901-E12B-48E6-97E8-853076C64ABB}" destId="{CB1D3300-FACB-1146-8578-729A395E973D}" srcOrd="0" destOrd="4" presId="urn:microsoft.com/office/officeart/2016/7/layout/RepeatingBendingProcessNew"/>
    <dgm:cxn modelId="{6C3FA64A-7F3F-2840-B96F-F1845B750785}" type="presParOf" srcId="{5E949CCA-474F-EE46-94D0-11A7E4011167}" destId="{ABD22536-264D-5B4B-B95F-FC2650F646D1}" srcOrd="0" destOrd="0" presId="urn:microsoft.com/office/officeart/2016/7/layout/RepeatingBendingProcessNew"/>
    <dgm:cxn modelId="{A3D5FAC9-AAF8-5542-8584-8A216E71A65C}" type="presParOf" srcId="{5E949CCA-474F-EE46-94D0-11A7E4011167}" destId="{115434EA-701F-F14E-9425-F7F071C87B02}" srcOrd="1" destOrd="0" presId="urn:microsoft.com/office/officeart/2016/7/layout/RepeatingBendingProcessNew"/>
    <dgm:cxn modelId="{F6C6579B-FC6A-EF4A-B40E-FE53EC43B730}" type="presParOf" srcId="{115434EA-701F-F14E-9425-F7F071C87B02}" destId="{7FF56545-DFE6-AA41-A2DF-4CB3DBA223C4}" srcOrd="0" destOrd="0" presId="urn:microsoft.com/office/officeart/2016/7/layout/RepeatingBendingProcessNew"/>
    <dgm:cxn modelId="{F9C4BA65-639F-2C4F-94A5-1A1CB308DAC3}" type="presParOf" srcId="{5E949CCA-474F-EE46-94D0-11A7E4011167}" destId="{CB1D3300-FACB-1146-8578-729A395E973D}" srcOrd="2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70BCE8-FC24-B04F-A02C-DB5BBDD18CD8}">
      <dsp:nvSpPr>
        <dsp:cNvPr id="0" name=""/>
        <dsp:cNvSpPr/>
      </dsp:nvSpPr>
      <dsp:spPr>
        <a:xfrm>
          <a:off x="8379" y="20139"/>
          <a:ext cx="2504584" cy="370184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kern="1200" dirty="0"/>
            <a:t>Learning how to respectfully and effectively communicate with people with disabilities is critical.  </a:t>
          </a:r>
          <a:endParaRPr lang="en-US" sz="1800" kern="1200" dirty="0"/>
        </a:p>
      </dsp:txBody>
      <dsp:txXfrm>
        <a:off x="81736" y="93496"/>
        <a:ext cx="2357870" cy="3555130"/>
      </dsp:txXfrm>
    </dsp:sp>
    <dsp:sp modelId="{77DEF5E9-9633-9341-9483-37EB9948C86D}">
      <dsp:nvSpPr>
        <dsp:cNvPr id="0" name=""/>
        <dsp:cNvSpPr/>
      </dsp:nvSpPr>
      <dsp:spPr>
        <a:xfrm>
          <a:off x="2763423" y="1560493"/>
          <a:ext cx="530972" cy="6211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2763423" y="1684720"/>
        <a:ext cx="371680" cy="372683"/>
      </dsp:txXfrm>
    </dsp:sp>
    <dsp:sp modelId="{5B891942-C062-594D-AF2A-CC95CCEDE33A}">
      <dsp:nvSpPr>
        <dsp:cNvPr id="0" name=""/>
        <dsp:cNvSpPr/>
      </dsp:nvSpPr>
      <dsp:spPr>
        <a:xfrm>
          <a:off x="3514798" y="20139"/>
          <a:ext cx="2504584" cy="370184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b="1" kern="1200" dirty="0"/>
            <a:t>Effective communication -</a:t>
          </a:r>
          <a:r>
            <a:rPr lang="en-CA" sz="1800" kern="1200" dirty="0"/>
            <a:t>key to good client management with clients with disabilities</a:t>
          </a:r>
          <a:r>
            <a:rPr lang="en-CA" sz="1500" kern="1200" dirty="0"/>
            <a:t>.</a:t>
          </a:r>
          <a:endParaRPr lang="en-US" sz="1500" kern="1200" dirty="0"/>
        </a:p>
      </dsp:txBody>
      <dsp:txXfrm>
        <a:off x="3588155" y="93496"/>
        <a:ext cx="2357870" cy="3555130"/>
      </dsp:txXfrm>
    </dsp:sp>
    <dsp:sp modelId="{3C8479AF-8645-9946-85D7-DAF922F3E68B}">
      <dsp:nvSpPr>
        <dsp:cNvPr id="0" name=""/>
        <dsp:cNvSpPr/>
      </dsp:nvSpPr>
      <dsp:spPr>
        <a:xfrm>
          <a:off x="6269841" y="1560493"/>
          <a:ext cx="530972" cy="6211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6269841" y="1684720"/>
        <a:ext cx="371680" cy="372683"/>
      </dsp:txXfrm>
    </dsp:sp>
    <dsp:sp modelId="{B01CB9F1-527C-9848-8141-61B23A544EEA}">
      <dsp:nvSpPr>
        <dsp:cNvPr id="0" name=""/>
        <dsp:cNvSpPr/>
      </dsp:nvSpPr>
      <dsp:spPr>
        <a:xfrm>
          <a:off x="7021217" y="20139"/>
          <a:ext cx="2504584" cy="370184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500" b="1" u="none" kern="1200" dirty="0"/>
            <a:t>General guidelines</a:t>
          </a:r>
          <a:r>
            <a:rPr lang="en-CA" sz="1500" u="none" kern="1200" dirty="0"/>
            <a:t>: </a:t>
          </a:r>
          <a:r>
            <a:rPr lang="en-CA" sz="1500" kern="1200" dirty="0"/>
            <a:t>At an initial meeting, set clear expectations and boundaries of the client relationship. In particular, you should:</a:t>
          </a:r>
          <a:endParaRPr lang="en-US" sz="15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200" kern="1200" baseline="0" dirty="0"/>
            <a:t>Explain your role;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200" kern="1200" baseline="0" dirty="0"/>
            <a:t>Explain your communication policy: how often you check emails and voicemails, when you return phone calls, whether the client is permitted to speak directly to your staff members, and if so, who; and</a:t>
          </a: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200" kern="1200" baseline="0" dirty="0"/>
            <a:t>Explain the process moving forward in a step-by-step, easy to understand format: i.e. steps of litigation.</a:t>
          </a:r>
          <a:endParaRPr lang="en-US" sz="1200" kern="1200" dirty="0"/>
        </a:p>
      </dsp:txBody>
      <dsp:txXfrm>
        <a:off x="7094574" y="93496"/>
        <a:ext cx="2357870" cy="35551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5434EA-701F-F14E-9425-F7F071C87B02}">
      <dsp:nvSpPr>
        <dsp:cNvPr id="0" name=""/>
        <dsp:cNvSpPr/>
      </dsp:nvSpPr>
      <dsp:spPr>
        <a:xfrm>
          <a:off x="4305302" y="2241927"/>
          <a:ext cx="95956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959569" y="45720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760333" y="2282696"/>
        <a:ext cx="49508" cy="9901"/>
      </dsp:txXfrm>
    </dsp:sp>
    <dsp:sp modelId="{ABD22536-264D-5B4B-B95F-FC2650F646D1}">
      <dsp:nvSpPr>
        <dsp:cNvPr id="0" name=""/>
        <dsp:cNvSpPr/>
      </dsp:nvSpPr>
      <dsp:spPr>
        <a:xfrm>
          <a:off x="2016" y="996121"/>
          <a:ext cx="4305086" cy="258305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0953" tIns="221432" rIns="210953" bIns="22143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kern="1200"/>
            <a:t>Once you have decided that you want to represent a client with a disability, the next step is to determine who your client is, which is not necessarily the most straightforward exercise.</a:t>
          </a:r>
          <a:endParaRPr lang="en-US" sz="1800" kern="1200"/>
        </a:p>
      </dsp:txBody>
      <dsp:txXfrm>
        <a:off x="2016" y="996121"/>
        <a:ext cx="4305086" cy="2583051"/>
      </dsp:txXfrm>
    </dsp:sp>
    <dsp:sp modelId="{CB1D3300-FACB-1146-8578-729A395E973D}">
      <dsp:nvSpPr>
        <dsp:cNvPr id="0" name=""/>
        <dsp:cNvSpPr/>
      </dsp:nvSpPr>
      <dsp:spPr>
        <a:xfrm>
          <a:off x="5297272" y="996121"/>
          <a:ext cx="4305086" cy="2583051"/>
        </a:xfrm>
        <a:prstGeom prst="rect">
          <a:avLst/>
        </a:prstGeom>
        <a:solidFill>
          <a:schemeClr val="accent4">
            <a:hueOff val="4049499"/>
            <a:satOff val="6929"/>
            <a:lumOff val="-647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0953" tIns="221432" rIns="210953" bIns="221432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800" kern="1200"/>
            <a:t>The questions you should ask are:</a:t>
          </a:r>
          <a:endParaRPr lang="en-US" sz="18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400" kern="1200" baseline="0"/>
            <a:t>Does your client need a litigation guardian (i.e. guardian ad litem)?</a:t>
          </a:r>
          <a:endParaRPr lang="en-US"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400" kern="1200" baseline="0"/>
            <a:t>Did your client grant a Power of Attorney?</a:t>
          </a:r>
          <a:endParaRPr lang="en-US"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400" kern="1200" baseline="0"/>
            <a:t>Does your client have a Committee?</a:t>
          </a:r>
          <a:endParaRPr lang="en-US"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400" kern="1200" baseline="0" dirty="0"/>
            <a:t>If your client does not need a litigation guardian, and there is no POA or Committee, can you establish a client-solicitor relationship of trust and respect with the client directly?</a:t>
          </a:r>
          <a:endParaRPr lang="en-US" sz="1400" kern="1200" dirty="0"/>
        </a:p>
      </dsp:txBody>
      <dsp:txXfrm>
        <a:off x="5297272" y="996121"/>
        <a:ext cx="4305086" cy="25830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FF3752-07E1-9649-8171-DD6B46EAE60A}" type="datetimeFigureOut">
              <a:rPr lang="en-US" smtClean="0"/>
              <a:t>2/5/18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39235C-A149-8149-BB06-A7DBD240D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008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Trebuchet MS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Trebuchet MS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Trebuchet MS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Trebuchet MS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Trebuchet MS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7357C8B-98D6-5040-BDED-04D5AF73BA17}" type="slidenum">
              <a:rPr lang="en-US" alt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 dirty="0">
              <a:latin typeface="Arial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64098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Trebuchet MS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Trebuchet MS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Trebuchet MS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Trebuchet MS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Trebuchet MS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D95CCE4-BBFA-A049-8B95-9C88D74987F2}" type="slidenum">
              <a:rPr lang="en-US" alt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en-US" dirty="0">
              <a:latin typeface="Arial" charset="0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692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930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24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984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959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13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172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2/5/18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882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2/5/18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136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2/5/18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718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904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2/5/18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632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43924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mklaw.ne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mailto:info@kmklaw.net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Jx7_JpxlxA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lan.ca/" TargetMode="External"/><Relationship Id="rId7" Type="http://schemas.openxmlformats.org/officeDocument/2006/relationships/hyperlink" Target="http://www.disabilitypolicy.ca/" TargetMode="External"/><Relationship Id="rId2" Type="http://schemas.openxmlformats.org/officeDocument/2006/relationships/hyperlink" Target="http://www.hsd.gov.bc.ca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cdonline.ca/" TargetMode="External"/><Relationship Id="rId5" Type="http://schemas.openxmlformats.org/officeDocument/2006/relationships/hyperlink" Target="http://www.archdisabilitylaw.ca/" TargetMode="External"/><Relationship Id="rId4" Type="http://schemas.openxmlformats.org/officeDocument/2006/relationships/hyperlink" Target="http://www.nidus.ca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bilities.ca/" TargetMode="External"/><Relationship Id="rId2" Type="http://schemas.openxmlformats.org/officeDocument/2006/relationships/hyperlink" Target="http://www.ccsd.ca/dri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un.org/disabilities/" TargetMode="External"/><Relationship Id="rId4" Type="http://schemas.openxmlformats.org/officeDocument/2006/relationships/hyperlink" Target="http://www.pwd-online.ca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rchdisabilitylaw.ca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kmklaw.net" TargetMode="External"/><Relationship Id="rId2" Type="http://schemas.openxmlformats.org/officeDocument/2006/relationships/hyperlink" Target="http://www.kmklaw.net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CA" b="1" dirty="0"/>
              <a:t>THE BUSINESS CASE FOR EMBRACING AND SERVING CLIENTS WITH DISABILITIES</a:t>
            </a:r>
            <a:endParaRPr lang="en-US" altLang="en-US" sz="3000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1814052" y="2008399"/>
            <a:ext cx="7536426" cy="4051053"/>
          </a:xfrm>
        </p:spPr>
        <p:txBody>
          <a:bodyPr rtlCol="0">
            <a:normAutofit/>
          </a:bodyPr>
          <a:lstStyle/>
          <a:p>
            <a:pPr marL="914400" lvl="2" indent="0" algn="ctr">
              <a:lnSpc>
                <a:spcPct val="80000"/>
              </a:lnSpc>
              <a:buNone/>
              <a:defRPr/>
            </a:pPr>
            <a:r>
              <a:rPr lang="en-US" sz="2000" b="1" dirty="0">
                <a:ea typeface="Arial" charset="0"/>
                <a:cs typeface="Arial" charset="0"/>
              </a:rPr>
              <a:t>In Association with CBABC</a:t>
            </a:r>
          </a:p>
          <a:p>
            <a:pPr marL="914400" lvl="2" indent="0" algn="ctr">
              <a:lnSpc>
                <a:spcPct val="80000"/>
              </a:lnSpc>
              <a:buNone/>
              <a:defRPr/>
            </a:pPr>
            <a:r>
              <a:rPr lang="en-US" sz="2000" b="1" dirty="0">
                <a:ea typeface="Arial" charset="0"/>
                <a:cs typeface="Arial" charset="0"/>
              </a:rPr>
              <a:t>February 6, 2018</a:t>
            </a:r>
          </a:p>
          <a:p>
            <a:pPr marL="914400" lvl="2" indent="0" algn="ctr">
              <a:lnSpc>
                <a:spcPct val="80000"/>
              </a:lnSpc>
              <a:buNone/>
              <a:defRPr/>
            </a:pPr>
            <a:endParaRPr lang="en-US" sz="2000" b="1" dirty="0">
              <a:ea typeface="Arial" charset="0"/>
              <a:cs typeface="Arial" charset="0"/>
            </a:endParaRPr>
          </a:p>
          <a:p>
            <a:pPr marL="914400" lvl="2" indent="0" algn="ctr">
              <a:lnSpc>
                <a:spcPct val="80000"/>
              </a:lnSpc>
              <a:buNone/>
              <a:defRPr/>
            </a:pPr>
            <a:r>
              <a:rPr lang="en-US" sz="2000" b="1" dirty="0">
                <a:ea typeface="Arial" charset="0"/>
                <a:cs typeface="Arial" charset="0"/>
              </a:rPr>
              <a:t>Presented By: </a:t>
            </a:r>
          </a:p>
          <a:p>
            <a:pPr marL="914400" lvl="2" indent="0" algn="ctr">
              <a:lnSpc>
                <a:spcPct val="80000"/>
              </a:lnSpc>
              <a:buNone/>
              <a:defRPr/>
            </a:pPr>
            <a:endParaRPr lang="en-US" sz="2000" b="1" dirty="0">
              <a:ea typeface="Arial" charset="0"/>
              <a:cs typeface="Arial" charset="0"/>
            </a:endParaRPr>
          </a:p>
          <a:p>
            <a:pPr marL="914400" lvl="2" indent="0" algn="ctr">
              <a:lnSpc>
                <a:spcPct val="80000"/>
              </a:lnSpc>
              <a:buNone/>
              <a:defRPr/>
            </a:pPr>
            <a:endParaRPr lang="en-US" sz="2000" b="1" dirty="0">
              <a:ea typeface="Arial" charset="0"/>
              <a:cs typeface="Arial" charset="0"/>
            </a:endParaRPr>
          </a:p>
        </p:txBody>
      </p:sp>
      <p:sp>
        <p:nvSpPr>
          <p:cNvPr id="7173" name="Text Box 8"/>
          <p:cNvSpPr txBox="1">
            <a:spLocks noChangeArrowheads="1"/>
          </p:cNvSpPr>
          <p:nvPr/>
        </p:nvSpPr>
        <p:spPr bwMode="auto">
          <a:xfrm>
            <a:off x="2905124" y="3443351"/>
            <a:ext cx="6633709" cy="2616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>
                <a:solidFill>
                  <a:srgbClr val="404040"/>
                </a:solidFill>
                <a:latin typeface="Trebuchet MS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 sz="1600">
                <a:solidFill>
                  <a:srgbClr val="404040"/>
                </a:solidFill>
                <a:latin typeface="Trebuchet MS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 sz="1400">
                <a:solidFill>
                  <a:srgbClr val="404040"/>
                </a:solidFill>
                <a:latin typeface="Trebuchet MS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rgbClr val="404040"/>
                </a:solidFill>
                <a:latin typeface="Trebuchet MS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rgbClr val="404040"/>
                </a:solidFill>
                <a:latin typeface="Trebuchet MS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rgbClr val="404040"/>
                </a:solidFill>
                <a:latin typeface="Trebuchet MS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rgbClr val="404040"/>
                </a:solidFill>
                <a:latin typeface="Trebuchet MS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rgbClr val="404040"/>
                </a:solidFill>
                <a:latin typeface="Trebuchet MS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rgbClr val="404040"/>
                </a:solidFill>
                <a:latin typeface="Trebuchet MS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200" b="1" dirty="0">
              <a:solidFill>
                <a:schemeClr val="tx1"/>
              </a:solidFill>
              <a:latin typeface="Arial" charset="0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chemeClr val="tx1"/>
                </a:solidFill>
                <a:latin typeface="+mn-lt"/>
              </a:rPr>
              <a:t>KEN M. KRAMER, Q.C. , Principal &amp; Senior 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 b="1" dirty="0">
                <a:solidFill>
                  <a:schemeClr val="tx1"/>
                </a:solidFill>
                <a:latin typeface="+mn-lt"/>
              </a:rPr>
              <a:t>Associate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000" b="1" dirty="0">
              <a:solidFill>
                <a:schemeClr val="tx1"/>
              </a:solidFill>
              <a:latin typeface="+mn-lt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en-CA" altLang="en-US" sz="1400" dirty="0">
              <a:solidFill>
                <a:schemeClr val="tx1"/>
              </a:solidFill>
              <a:latin typeface="+mn-lt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400" dirty="0">
              <a:solidFill>
                <a:schemeClr val="tx1"/>
              </a:solidFill>
              <a:latin typeface="+mn-lt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  <a:latin typeface="+mn-lt"/>
              </a:rPr>
              <a:t>Barristers &amp; Solicitors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  <a:latin typeface="+mn-lt"/>
              </a:rPr>
              <a:t>Park Place, Suite 500 – 666 Burrard Street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  <a:latin typeface="+mn-lt"/>
              </a:rPr>
              <a:t>Vancouver, BC, Canada  V6C 2X8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  <a:latin typeface="+mn-lt"/>
              </a:rPr>
              <a:t>Tel: (604) 990-0995 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tx1"/>
                </a:solidFill>
                <a:latin typeface="+mn-lt"/>
                <a:hlinkClick r:id="rId3"/>
              </a:rPr>
              <a:t>www.kmklaw.net</a:t>
            </a:r>
            <a:r>
              <a:rPr lang="en-US" altLang="en-US" sz="1400" dirty="0">
                <a:solidFill>
                  <a:schemeClr val="tx1"/>
                </a:solidFill>
                <a:latin typeface="+mn-lt"/>
              </a:rPr>
              <a:t>   Email: </a:t>
            </a:r>
            <a:r>
              <a:rPr lang="en-US" altLang="en-US" sz="1400" dirty="0">
                <a:solidFill>
                  <a:schemeClr val="tx1"/>
                </a:solidFill>
                <a:latin typeface="+mn-lt"/>
                <a:hlinkClick r:id="rId4"/>
              </a:rPr>
              <a:t>info@kmklaw.net</a:t>
            </a:r>
            <a:endParaRPr lang="en-US" altLang="en-US" sz="1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174" name="Text Box 9"/>
          <p:cNvSpPr txBox="1">
            <a:spLocks noChangeArrowheads="1"/>
          </p:cNvSpPr>
          <p:nvPr/>
        </p:nvSpPr>
        <p:spPr bwMode="auto">
          <a:xfrm>
            <a:off x="2967491" y="2198448"/>
            <a:ext cx="38862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>
                <a:solidFill>
                  <a:srgbClr val="404040"/>
                </a:solidFill>
                <a:latin typeface="Trebuchet MS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 sz="1600">
                <a:solidFill>
                  <a:srgbClr val="404040"/>
                </a:solidFill>
                <a:latin typeface="Trebuchet MS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 sz="1400">
                <a:solidFill>
                  <a:srgbClr val="404040"/>
                </a:solidFill>
                <a:latin typeface="Trebuchet MS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rgbClr val="404040"/>
                </a:solidFill>
                <a:latin typeface="Trebuchet MS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rgbClr val="404040"/>
                </a:solidFill>
                <a:latin typeface="Trebuchet MS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rgbClr val="404040"/>
                </a:solidFill>
                <a:latin typeface="Trebuchet MS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rgbClr val="404040"/>
                </a:solidFill>
                <a:latin typeface="Trebuchet MS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rgbClr val="404040"/>
                </a:solidFill>
                <a:latin typeface="Trebuchet MS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>
                <a:solidFill>
                  <a:srgbClr val="404040"/>
                </a:solidFill>
                <a:latin typeface="Trebuchet MS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200" dirty="0">
              <a:solidFill>
                <a:schemeClr val="tx1"/>
              </a:solidFill>
              <a:latin typeface="Arial" charset="0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200" dirty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BC1D67E-36E1-A042-BBF1-8512310F8BE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31167" y="4308675"/>
            <a:ext cx="2430768" cy="455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1260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D546754-CE15-8E47-A600-EBE8DF014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900" b="1" dirty="0"/>
              <a:t>DUTY with Respect to Confidential Information</a:t>
            </a:r>
            <a:endParaRPr lang="en-CA" sz="29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F79BFA0-0B9A-B04C-9F6F-1362477CE7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Confidential information</a:t>
            </a:r>
            <a:endParaRPr lang="en-CA" dirty="0"/>
          </a:p>
          <a:p>
            <a:pPr marL="0" indent="0">
              <a:buNone/>
            </a:pPr>
            <a:r>
              <a:rPr lang="en-US" b="1" dirty="0"/>
              <a:t>3.3-1  </a:t>
            </a:r>
            <a:r>
              <a:rPr lang="en-US" dirty="0"/>
              <a:t>A lawyer at all times must hold in strict confidence all information concerning the business and affairs of a client acquired in the course of the professional relationship and must not divulge any such information unless:</a:t>
            </a:r>
            <a:endParaRPr lang="en-CA" dirty="0"/>
          </a:p>
          <a:p>
            <a:pPr marL="0" indent="0">
              <a:buNone/>
            </a:pPr>
            <a:r>
              <a:rPr lang="en-US" dirty="0"/>
              <a:t>	(a)     expressly or impliedly authorized by the client;</a:t>
            </a:r>
            <a:endParaRPr lang="en-CA" dirty="0"/>
          </a:p>
          <a:p>
            <a:pPr marL="0" indent="0">
              <a:buNone/>
            </a:pPr>
            <a:r>
              <a:rPr lang="en-US" dirty="0"/>
              <a:t>	(b)     required by law or a court to do so;</a:t>
            </a:r>
            <a:endParaRPr lang="en-CA" dirty="0"/>
          </a:p>
          <a:p>
            <a:pPr marL="0" indent="0">
              <a:buNone/>
            </a:pPr>
            <a:r>
              <a:rPr lang="en-US" dirty="0"/>
              <a:t>	(c)     required to deliver the information to the Law Society, or;</a:t>
            </a:r>
            <a:endParaRPr lang="en-CA" dirty="0"/>
          </a:p>
          <a:p>
            <a:pPr marL="0" indent="0">
              <a:buNone/>
            </a:pPr>
            <a:r>
              <a:rPr lang="en-US" dirty="0"/>
              <a:t>	(d)     otherwise permitted by this rule.</a:t>
            </a:r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3809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D546754-CE15-8E47-A600-EBE8DF014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Common Law and Statutory Tests</a:t>
            </a:r>
            <a:br>
              <a:rPr lang="en-CA" dirty="0"/>
            </a:br>
            <a:r>
              <a:rPr lang="en-US" b="1" dirty="0"/>
              <a:t>of capacity</a:t>
            </a:r>
            <a:endParaRPr lang="en-CA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F79BFA0-0B9A-B04C-9F6F-1362477CE7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197510"/>
            <a:ext cx="9291215" cy="3268835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Ø"/>
            </a:pPr>
            <a:r>
              <a:rPr lang="en-US" b="1" dirty="0"/>
              <a:t>Common Law </a:t>
            </a:r>
            <a:r>
              <a:rPr lang="en-US" dirty="0"/>
              <a:t>- Capacity to make a will, make a gift, designate a beneficiary, enter into a contract, retain legal counsel, or nominate a committee.</a:t>
            </a:r>
          </a:p>
          <a:p>
            <a:pPr marL="0" lvl="0" indent="0">
              <a:buNone/>
            </a:pPr>
            <a:endParaRPr lang="en-CA" dirty="0"/>
          </a:p>
          <a:p>
            <a:pPr lvl="0">
              <a:buFont typeface="Wingdings" pitchFamily="2" charset="2"/>
              <a:buChar char="Ø"/>
            </a:pPr>
            <a:r>
              <a:rPr lang="en-US" b="1" dirty="0"/>
              <a:t>Statutory Law </a:t>
            </a:r>
            <a:r>
              <a:rPr lang="en-US" dirty="0"/>
              <a:t>- Capacity to make a representation agreement, enduring power of attorney or an advance care directive to give or refuse consent to healthcare.</a:t>
            </a:r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2621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D546754-CE15-8E47-A600-EBE8DF014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My Practice AT KMK LAW</a:t>
            </a:r>
            <a:endParaRPr lang="en-CA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F79BFA0-0B9A-B04C-9F6F-1362477CE7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291215" cy="4089846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Focused exclusively in the area of estates and trusts law.</a:t>
            </a:r>
            <a:endParaRPr lang="en-CA" sz="1800" dirty="0"/>
          </a:p>
          <a:p>
            <a:pPr lvl="0"/>
            <a:r>
              <a:rPr lang="en-US" dirty="0"/>
              <a:t>Combined my passion for disability and inclusiveness with my estates and trusts practice.</a:t>
            </a:r>
            <a:endParaRPr lang="en-CA" sz="1800" dirty="0"/>
          </a:p>
          <a:p>
            <a:pPr lvl="0"/>
            <a:r>
              <a:rPr lang="en-US" dirty="0"/>
              <a:t>Significant focus on managing the transition of wealth amongst families where membership includes disability.</a:t>
            </a:r>
            <a:endParaRPr lang="en-CA" sz="1800" dirty="0"/>
          </a:p>
          <a:p>
            <a:pPr lvl="0"/>
            <a:r>
              <a:rPr lang="en-US" dirty="0"/>
              <a:t>Extensive use of Disability Trusts in order to attain the following goals:</a:t>
            </a:r>
            <a:endParaRPr lang="en-CA" sz="1800" dirty="0"/>
          </a:p>
          <a:p>
            <a:pPr lvl="1"/>
            <a:r>
              <a:rPr lang="en-US" dirty="0"/>
              <a:t>Preservation of Provincial Disability Benefits;</a:t>
            </a:r>
            <a:endParaRPr lang="en-CA" sz="1600" dirty="0"/>
          </a:p>
          <a:p>
            <a:pPr lvl="1"/>
            <a:r>
              <a:rPr lang="en-US" dirty="0"/>
              <a:t>Protection of disabled family members where incapacity/diminished capacity is inherent and/or the establishment of mechanisms are necessary to protect against undue influence and other susceptibilities.</a:t>
            </a:r>
            <a:endParaRPr lang="en-CA" sz="1800" dirty="0"/>
          </a:p>
          <a:p>
            <a:pPr lvl="0"/>
            <a:r>
              <a:rPr lang="en-US" dirty="0"/>
              <a:t>Advising Trustees/Beneficiaries on duties/rights where disability issues are inherent.</a:t>
            </a:r>
            <a:endParaRPr lang="en-CA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3538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A2FAA-AFDA-0E41-8BB0-420FC9B44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CA" b="1" dirty="0"/>
            </a:br>
            <a:r>
              <a:rPr lang="en-CA" b="1" dirty="0"/>
              <a:t>Representing CLIENTS WITH DISABILITIES</a:t>
            </a:r>
            <a:br>
              <a:rPr lang="en-CA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C27EA5-5D29-8C4D-8728-695FBAE601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6065" y="1853754"/>
            <a:ext cx="9046729" cy="4060350"/>
          </a:xfrm>
        </p:spPr>
        <p:txBody>
          <a:bodyPr>
            <a:normAutofit/>
          </a:bodyPr>
          <a:lstStyle/>
          <a:p>
            <a:r>
              <a:rPr lang="en-CA" b="1" dirty="0"/>
              <a:t>Benefits from a dual perspective:</a:t>
            </a:r>
          </a:p>
          <a:p>
            <a:pPr lvl="1">
              <a:buFont typeface="Wingdings" pitchFamily="2" charset="2"/>
              <a:buChar char="Ø"/>
            </a:pPr>
            <a:r>
              <a:rPr lang="en-CA" sz="2000" b="1" dirty="0"/>
              <a:t>Personal perspective</a:t>
            </a:r>
            <a:r>
              <a:rPr lang="en-CA" sz="2000" dirty="0"/>
              <a:t>-  the value and fulfillment of making a true difference in another person’s standard of living and quality of life cannot be measured.</a:t>
            </a:r>
          </a:p>
          <a:p>
            <a:pPr lvl="1">
              <a:buFont typeface="Wingdings" pitchFamily="2" charset="2"/>
              <a:buChar char="Ø"/>
            </a:pPr>
            <a:endParaRPr lang="en-CA" sz="2000" dirty="0"/>
          </a:p>
          <a:p>
            <a:pPr lvl="1">
              <a:buFont typeface="Wingdings" pitchFamily="2" charset="2"/>
              <a:buChar char="Ø"/>
            </a:pPr>
            <a:r>
              <a:rPr lang="en-CA" sz="2000" b="1" dirty="0"/>
              <a:t>Financial perspective</a:t>
            </a:r>
            <a:r>
              <a:rPr lang="en-CA" sz="2000" dirty="0"/>
              <a:t>-  clients with disabilities often have meritorious claims that are remunerative for both the client and the lawyer: flexible fee arrangements that balance risk and reward are therefore mutually beneficial to both the client and the lawyer.</a:t>
            </a:r>
          </a:p>
          <a:p>
            <a:pPr marL="457200" lvl="1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016677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51140-FBDA-1741-B546-CDCA48200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br>
              <a:rPr lang="en-CA" b="1" dirty="0"/>
            </a:br>
            <a:br>
              <a:rPr lang="en-CA" b="1" dirty="0"/>
            </a:br>
            <a:r>
              <a:rPr lang="en-CA" b="1" dirty="0"/>
              <a:t>Representing CLIENTS WITH DISABILITIES  </a:t>
            </a:r>
            <a:br>
              <a:rPr lang="en-CA" dirty="0"/>
            </a:br>
            <a:br>
              <a:rPr lang="en-CA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BB0A68-239C-9A48-8732-7131FD732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6379" y="1853754"/>
            <a:ext cx="9291215" cy="3450613"/>
          </a:xfrm>
        </p:spPr>
        <p:txBody>
          <a:bodyPr anchor="ctr">
            <a:normAutofit/>
          </a:bodyPr>
          <a:lstStyle/>
          <a:p>
            <a:r>
              <a:rPr lang="en-CA" b="1" dirty="0"/>
              <a:t> Looking through the Disability Lens</a:t>
            </a:r>
          </a:p>
          <a:p>
            <a:pPr lvl="1"/>
            <a:r>
              <a:rPr lang="en-CA" sz="2000" dirty="0"/>
              <a:t>Diversity makes you smarter- increase business diversity</a:t>
            </a:r>
          </a:p>
          <a:p>
            <a:pPr lvl="1"/>
            <a:r>
              <a:rPr lang="en-CA" sz="2000" dirty="0"/>
              <a:t>Tapping into market potential- financial incentives </a:t>
            </a:r>
          </a:p>
          <a:p>
            <a:pPr>
              <a:buFont typeface="Wingdings" pitchFamily="2" charset="2"/>
              <a:buChar char="Ø"/>
            </a:pPr>
            <a:r>
              <a:rPr lang="en-CA" i="1" dirty="0"/>
              <a:t>“Pull your blind spot forward-</a:t>
            </a:r>
            <a:r>
              <a:rPr lang="en-CA" b="1" i="1" dirty="0"/>
              <a:t> </a:t>
            </a:r>
            <a:r>
              <a:rPr lang="en-CA" i="1" dirty="0"/>
              <a:t>increase your inclusive intelligence</a:t>
            </a:r>
            <a:r>
              <a:rPr lang="en-CA" b="1" i="1" dirty="0"/>
              <a:t>”- </a:t>
            </a:r>
            <a:r>
              <a:rPr lang="en-CA" i="1" dirty="0"/>
              <a:t>from Kathleen </a:t>
            </a:r>
            <a:r>
              <a:rPr lang="en-CA" i="1" dirty="0" err="1"/>
              <a:t>Nalty</a:t>
            </a:r>
            <a:r>
              <a:rPr lang="en-CA" i="1" dirty="0"/>
              <a:t> on advancing Diversity &amp; Inclusion by Interrupting Unconscious Bias.  </a:t>
            </a:r>
          </a:p>
          <a:p>
            <a:pPr lvl="1"/>
            <a:r>
              <a:rPr lang="en-CA" sz="2000" dirty="0"/>
              <a:t>See her TED talk here: </a:t>
            </a:r>
            <a:r>
              <a:rPr lang="en-CA" sz="2000" i="1" dirty="0">
                <a:hlinkClick r:id="rId2"/>
              </a:rPr>
              <a:t>https://www.youtube.com/watch?v=kJx7_JpxlxA</a:t>
            </a:r>
            <a:r>
              <a:rPr lang="en-CA" sz="2000" i="1" dirty="0"/>
              <a:t> 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405252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08761-EFD9-2949-8E9F-987F5ACC1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Strategies for Effective Communication</a:t>
            </a:r>
            <a:endParaRPr lang="en-US" dirty="0"/>
          </a:p>
        </p:txBody>
      </p:sp>
      <p:graphicFrame>
        <p:nvGraphicFramePr>
          <p:cNvPr id="9" name="Content Placeholder 2">
            <a:extLst>
              <a:ext uri="{FF2B5EF4-FFF2-40B4-BE49-F238E27FC236}">
                <a16:creationId xmlns:a16="http://schemas.microsoft.com/office/drawing/2014/main" id="{E3DB107F-39D9-FB43-AA85-3D2F59131A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9831635"/>
              </p:ext>
            </p:extLst>
          </p:nvPr>
        </p:nvGraphicFramePr>
        <p:xfrm>
          <a:off x="1450975" y="2016125"/>
          <a:ext cx="9534182" cy="37421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751171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D546754-CE15-8E47-A600-EBE8DF014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Strategies for Effective Communication</a:t>
            </a:r>
            <a:endParaRPr lang="en-CA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F79BFA0-0B9A-B04C-9F6F-1362477CE7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20877" y="2010877"/>
            <a:ext cx="4815108" cy="4271935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sz="2300" dirty="0"/>
              <a:t>Be respectful </a:t>
            </a:r>
            <a:endParaRPr lang="en-CA" sz="2300" dirty="0"/>
          </a:p>
          <a:p>
            <a:pPr lvl="0"/>
            <a:r>
              <a:rPr lang="en-US" sz="2300" dirty="0"/>
              <a:t>Be polite</a:t>
            </a:r>
            <a:endParaRPr lang="en-CA" sz="2300" dirty="0"/>
          </a:p>
          <a:p>
            <a:pPr lvl="0"/>
            <a:r>
              <a:rPr lang="en-US" sz="2300" dirty="0"/>
              <a:t>Keep it professional and explain confidentiality</a:t>
            </a:r>
            <a:endParaRPr lang="en-CA" sz="2300" dirty="0"/>
          </a:p>
          <a:p>
            <a:pPr lvl="0"/>
            <a:r>
              <a:rPr lang="en-US" sz="2300" dirty="0"/>
              <a:t>Ask questions as necessary</a:t>
            </a:r>
            <a:endParaRPr lang="en-CA" sz="2300" dirty="0"/>
          </a:p>
          <a:p>
            <a:pPr lvl="0"/>
            <a:r>
              <a:rPr lang="en-US" sz="2300" dirty="0"/>
              <a:t>Be direct and listen</a:t>
            </a:r>
            <a:endParaRPr lang="en-CA" sz="2300" dirty="0"/>
          </a:p>
          <a:p>
            <a:pPr lvl="0"/>
            <a:r>
              <a:rPr lang="en-US" sz="2300" dirty="0"/>
              <a:t>Explain law/policy, as necessary</a:t>
            </a:r>
          </a:p>
          <a:p>
            <a:pPr lvl="0"/>
            <a:r>
              <a:rPr lang="en-US" sz="2300" dirty="0"/>
              <a:t>Keep calm and collected</a:t>
            </a:r>
            <a:endParaRPr lang="en-CA" sz="2300" dirty="0"/>
          </a:p>
          <a:p>
            <a:pPr lvl="0"/>
            <a:r>
              <a:rPr lang="en-US" sz="2300" dirty="0"/>
              <a:t>Use a soothing tone and speak slowly and clearly and repeat information if necessary</a:t>
            </a:r>
            <a:endParaRPr lang="en-CA" sz="2300" dirty="0"/>
          </a:p>
          <a:p>
            <a:pPr lvl="0"/>
            <a:r>
              <a:rPr lang="en-US" sz="2300" dirty="0"/>
              <a:t>Use words the client understands (plain language)</a:t>
            </a:r>
            <a:endParaRPr lang="en-CA" sz="2300" dirty="0"/>
          </a:p>
          <a:p>
            <a:pPr lvl="0"/>
            <a:endParaRPr lang="en-CA" dirty="0"/>
          </a:p>
          <a:p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23891FD-45B8-2548-B3A9-DBD48D5F4F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4138" y="2017341"/>
            <a:ext cx="5175861" cy="4707923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sz="2300" dirty="0"/>
              <a:t>Consider meeting your client on his or her home turf</a:t>
            </a:r>
            <a:endParaRPr lang="en-CA" sz="2300" dirty="0"/>
          </a:p>
          <a:p>
            <a:pPr lvl="0"/>
            <a:r>
              <a:rPr lang="en-US" sz="2300" dirty="0"/>
              <a:t>Meet your client alone in a quiet, comfortable location with good lighting and minimal distraction</a:t>
            </a:r>
            <a:endParaRPr lang="en-CA" sz="2300" dirty="0"/>
          </a:p>
          <a:p>
            <a:pPr lvl="0"/>
            <a:r>
              <a:rPr lang="en-US" sz="2300" dirty="0"/>
              <a:t>Consider a number of short visits rather than long appointments</a:t>
            </a:r>
            <a:endParaRPr lang="en-CA" sz="2300" dirty="0"/>
          </a:p>
          <a:p>
            <a:pPr lvl="0"/>
            <a:r>
              <a:rPr lang="en-US" sz="2300" dirty="0"/>
              <a:t>Provide draft documents prior to your meeting</a:t>
            </a:r>
            <a:endParaRPr lang="en-CA" sz="2300" dirty="0"/>
          </a:p>
          <a:p>
            <a:pPr lvl="0"/>
            <a:r>
              <a:rPr lang="en-US" sz="2300" dirty="0"/>
              <a:t>Ask client </a:t>
            </a:r>
            <a:r>
              <a:rPr lang="en-US" sz="2300" b="1" dirty="0"/>
              <a:t>what time of the day he or she is generally at his or her best </a:t>
            </a:r>
            <a:r>
              <a:rPr lang="en-US" sz="2300" dirty="0"/>
              <a:t>and schedule a meeting accordingly</a:t>
            </a:r>
            <a:endParaRPr lang="en-CA" sz="2300" dirty="0"/>
          </a:p>
          <a:p>
            <a:pPr lvl="0"/>
            <a:r>
              <a:rPr lang="en-US" sz="2300" dirty="0"/>
              <a:t>Reminder to client about the meeting</a:t>
            </a:r>
            <a:endParaRPr lang="en-CA" sz="2300" dirty="0"/>
          </a:p>
          <a:p>
            <a:pPr lvl="0"/>
            <a:r>
              <a:rPr lang="en-US" sz="2300" dirty="0"/>
              <a:t>Obtain consent from the client to contact others</a:t>
            </a:r>
            <a:endParaRPr lang="en-CA" sz="2300" dirty="0"/>
          </a:p>
          <a:p>
            <a:pPr lvl="0"/>
            <a:r>
              <a:rPr lang="en-US" sz="2300" u="sng" dirty="0"/>
              <a:t>Avoid making assumptions</a:t>
            </a:r>
            <a:endParaRPr lang="en-CA" sz="2300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3053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80C8D8A-B106-6949-BF07-78471CA6C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dirty="0"/>
              <a:t>Who is my client?</a:t>
            </a:r>
            <a:endParaRPr lang="en-US" b="1" dirty="0"/>
          </a:p>
        </p:txBody>
      </p:sp>
      <p:graphicFrame>
        <p:nvGraphicFramePr>
          <p:cNvPr id="28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1581027"/>
              </p:ext>
            </p:extLst>
          </p:nvPr>
        </p:nvGraphicFramePr>
        <p:xfrm>
          <a:off x="1130270" y="1622323"/>
          <a:ext cx="9604375" cy="45752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951946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D546754-CE15-8E47-A600-EBE8DF014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391310"/>
            <a:ext cx="9291215" cy="1049235"/>
          </a:xfrm>
        </p:spPr>
        <p:txBody>
          <a:bodyPr/>
          <a:lstStyle/>
          <a:p>
            <a:pPr algn="ctr"/>
            <a:r>
              <a:rPr lang="en-CA" b="1" dirty="0"/>
              <a:t>Web RESOURCES support</a:t>
            </a:r>
            <a:endParaRPr lang="en-US" b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F79BFA0-0B9A-B04C-9F6F-1362477CE7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4487" y="1252286"/>
            <a:ext cx="10368116" cy="4842268"/>
          </a:xfrm>
        </p:spPr>
        <p:txBody>
          <a:bodyPr>
            <a:normAutofit fontScale="25000" lnSpcReduction="20000"/>
          </a:bodyPr>
          <a:lstStyle/>
          <a:p>
            <a:r>
              <a:rPr lang="en-CA" sz="6000" b="1" i="1" dirty="0"/>
              <a:t>BC Ministry of Social Development/Social Innovation Information Booklet</a:t>
            </a:r>
            <a:r>
              <a:rPr lang="en-CA" sz="6000" b="1" dirty="0"/>
              <a:t>: </a:t>
            </a:r>
            <a:r>
              <a:rPr lang="en-CA" sz="6000" dirty="0">
                <a:hlinkClick r:id="rId2"/>
              </a:rPr>
              <a:t>www.hsd.gov.bc.ca</a:t>
            </a:r>
            <a:r>
              <a:rPr lang="en-CA" sz="6000" dirty="0"/>
              <a:t> </a:t>
            </a:r>
          </a:p>
          <a:p>
            <a:pPr lvl="0"/>
            <a:r>
              <a:rPr lang="en-CA" sz="6000" b="1" i="1" dirty="0"/>
              <a:t>Planned Lifetime Advocacy Network </a:t>
            </a:r>
            <a:r>
              <a:rPr lang="en-CA" sz="6000" b="1" dirty="0"/>
              <a:t>(PLAN): </a:t>
            </a:r>
            <a:r>
              <a:rPr lang="en-CA" sz="6000" dirty="0">
                <a:hlinkClick r:id="rId3"/>
              </a:rPr>
              <a:t>www.plan.ca</a:t>
            </a:r>
            <a:r>
              <a:rPr lang="en-CA" sz="6000" dirty="0"/>
              <a:t> </a:t>
            </a:r>
          </a:p>
          <a:p>
            <a:pPr lvl="0"/>
            <a:r>
              <a:rPr lang="en-CA" sz="6000" b="1" i="1" dirty="0"/>
              <a:t>NIDUS Personal Planning Resource Centre and Registry</a:t>
            </a:r>
            <a:r>
              <a:rPr lang="en-CA" sz="6000" b="1" dirty="0"/>
              <a:t>: </a:t>
            </a:r>
            <a:r>
              <a:rPr lang="en-CA" sz="6000" dirty="0">
                <a:hlinkClick r:id="rId4"/>
              </a:rPr>
              <a:t>www.nidus.ca</a:t>
            </a:r>
            <a:r>
              <a:rPr lang="en-CA" sz="6000" dirty="0"/>
              <a:t> </a:t>
            </a:r>
            <a:endParaRPr lang="en-US" sz="6000" dirty="0"/>
          </a:p>
          <a:p>
            <a:pPr lvl="0"/>
            <a:r>
              <a:rPr lang="en-US" sz="6000" b="1" i="1" dirty="0"/>
              <a:t>ARCH Disability Law Centre</a:t>
            </a:r>
            <a:r>
              <a:rPr lang="en-US" sz="6000" i="1" dirty="0"/>
              <a:t>: </a:t>
            </a:r>
            <a:r>
              <a:rPr lang="en-GB" sz="6000" u="sng" dirty="0">
                <a:hlinkClick r:id="rId5"/>
              </a:rPr>
              <a:t>www.archdisabilitylaw.ca</a:t>
            </a:r>
            <a:endParaRPr lang="en-CA" sz="6000" dirty="0"/>
          </a:p>
          <a:p>
            <a:pPr marL="457200" lvl="1" indent="0">
              <a:buNone/>
            </a:pPr>
            <a:r>
              <a:rPr lang="en-US" sz="6000" dirty="0"/>
              <a:t>ARCH is a community legal aid clinic dedicated to defending and advancing the equality rights of people with disabilities in Ontario. Its website provides a description of the services it offers as well as information on disability law and initiatives in litigation and law reform. </a:t>
            </a:r>
            <a:r>
              <a:rPr lang="en-CA" sz="6000" dirty="0"/>
              <a:t>S</a:t>
            </a:r>
            <a:r>
              <a:rPr lang="en-US" sz="6000" dirty="0"/>
              <a:t>pecial acknowledgement to the article published by ARCH, “</a:t>
            </a:r>
            <a:r>
              <a:rPr lang="en-US" sz="6000" i="1" dirty="0"/>
              <a:t>Providing Legal Services to People with Disabilities” (2010)</a:t>
            </a:r>
            <a:r>
              <a:rPr lang="en-US" sz="6000" dirty="0"/>
              <a:t>.</a:t>
            </a:r>
            <a:endParaRPr lang="en-CA" sz="6000" dirty="0"/>
          </a:p>
          <a:p>
            <a:pPr lvl="0"/>
            <a:r>
              <a:rPr lang="en-GB" sz="6000" b="1" i="1" dirty="0"/>
              <a:t>Council of Canadians with Disabilities</a:t>
            </a:r>
            <a:r>
              <a:rPr lang="en-GB" sz="6000" i="1" dirty="0"/>
              <a:t>: </a:t>
            </a:r>
            <a:r>
              <a:rPr lang="en-GB" sz="6000" u="sng" dirty="0">
                <a:hlinkClick r:id="rId6"/>
              </a:rPr>
              <a:t>www.ccdonline.ca</a:t>
            </a:r>
            <a:endParaRPr lang="en-CA" sz="6000" dirty="0"/>
          </a:p>
          <a:p>
            <a:pPr marL="457200" lvl="1" indent="0">
              <a:buNone/>
            </a:pPr>
            <a:r>
              <a:rPr lang="en-US" sz="6000" dirty="0"/>
              <a:t>CCD is a consumer-controlled organization that advocates for the equality rights of people with disabilities. This site describes the philosophy and membership of the CCD and includes information on their advocacy work in a number of areas including technology, human rights, international development, social policy and transportation.</a:t>
            </a:r>
            <a:endParaRPr lang="en-CA" sz="6000" dirty="0"/>
          </a:p>
          <a:p>
            <a:pPr lvl="0"/>
            <a:r>
              <a:rPr lang="en-GB" sz="6000" b="1" i="1" dirty="0"/>
              <a:t>Disability-Related Policy in Canada</a:t>
            </a:r>
            <a:r>
              <a:rPr lang="en-GB" sz="6000" i="1" dirty="0"/>
              <a:t>: </a:t>
            </a:r>
            <a:r>
              <a:rPr lang="en-GB" sz="6000" u="sng" dirty="0">
                <a:hlinkClick r:id="rId7"/>
              </a:rPr>
              <a:t>www.disabilitypolicy.ca</a:t>
            </a:r>
            <a:endParaRPr lang="en-CA" sz="6000" dirty="0"/>
          </a:p>
          <a:p>
            <a:pPr marL="457200" lvl="1" indent="0">
              <a:buNone/>
            </a:pPr>
            <a:r>
              <a:rPr lang="en-GB" sz="6000" dirty="0"/>
              <a:t>This website presents policy discussions on the funding, supply and availability of a range of products and services for disability-related needs, including personal supports and technical aids and equipment.</a:t>
            </a:r>
            <a:endParaRPr lang="en-CA" sz="6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4983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DC91E-9576-EE4D-8A8D-A7A082AD4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6327" y="361812"/>
            <a:ext cx="9291215" cy="1049235"/>
          </a:xfrm>
        </p:spPr>
        <p:txBody>
          <a:bodyPr/>
          <a:lstStyle/>
          <a:p>
            <a:r>
              <a:rPr lang="en-CA" b="1" dirty="0"/>
              <a:t>Web RESOURCES support Cont.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DBA52-BFC5-BC4D-9326-7207EB266A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92" y="1192051"/>
            <a:ext cx="9845686" cy="4908204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GB" sz="2400" b="1" i="1" dirty="0"/>
              <a:t>Disability Research Information Page</a:t>
            </a:r>
            <a:r>
              <a:rPr lang="en-GB" sz="2400" i="1" dirty="0"/>
              <a:t>: </a:t>
            </a:r>
            <a:r>
              <a:rPr lang="en-GB" sz="2400" u="sng" dirty="0">
                <a:hlinkClick r:id="rId2"/>
              </a:rPr>
              <a:t>www.ccsd.ca/drip</a:t>
            </a:r>
            <a:endParaRPr lang="en-CA" sz="2400" dirty="0"/>
          </a:p>
          <a:p>
            <a:pPr marL="457200" lvl="1" indent="0">
              <a:buNone/>
            </a:pPr>
            <a:r>
              <a:rPr lang="en-US" sz="2400" dirty="0"/>
              <a:t>This website provides centralized access to information about disability research on a wide range of topics including employment, education, health care, and supports and services available for people with disabilities.</a:t>
            </a:r>
            <a:endParaRPr lang="en-CA" sz="2400" dirty="0"/>
          </a:p>
          <a:p>
            <a:pPr lvl="0"/>
            <a:r>
              <a:rPr lang="en-GB" sz="2400" b="1" i="1" dirty="0"/>
              <a:t>EnableLink</a:t>
            </a:r>
            <a:r>
              <a:rPr lang="en-GB" sz="2400" i="1" dirty="0"/>
              <a:t>: </a:t>
            </a:r>
            <a:r>
              <a:rPr lang="en-GB" sz="2400" u="sng" dirty="0">
                <a:hlinkClick r:id="rId3"/>
              </a:rPr>
              <a:t>www.abilities.ca</a:t>
            </a:r>
            <a:r>
              <a:rPr lang="en-GB" sz="2400" dirty="0"/>
              <a:t> </a:t>
            </a:r>
            <a:r>
              <a:rPr lang="en-GB" sz="2400" b="1" u="sng" dirty="0"/>
              <a:t> </a:t>
            </a:r>
            <a:endParaRPr lang="en-CA" sz="2400" dirty="0"/>
          </a:p>
          <a:p>
            <a:pPr marL="457200" lvl="1" indent="0">
              <a:buNone/>
            </a:pPr>
            <a:r>
              <a:rPr lang="en-GB" sz="2400" dirty="0" err="1"/>
              <a:t>Enablelink</a:t>
            </a:r>
            <a:r>
              <a:rPr lang="en-GB" sz="2400" dirty="0"/>
              <a:t> provides links to Canadian and international resources on a wide variety of disability-related topics including links to directories, articles, organizations, advocacy and support groups, services and products.</a:t>
            </a:r>
            <a:endParaRPr lang="en-CA" sz="2400" dirty="0"/>
          </a:p>
          <a:p>
            <a:pPr lvl="0"/>
            <a:r>
              <a:rPr lang="en-US" sz="2400" b="1" i="1" dirty="0"/>
              <a:t>Persons with Disabilities Online</a:t>
            </a:r>
            <a:r>
              <a:rPr lang="en-US" sz="2400" i="1" dirty="0"/>
              <a:t>: </a:t>
            </a:r>
            <a:r>
              <a:rPr lang="en-US" sz="2400" u="sng" dirty="0">
                <a:hlinkClick r:id="rId4"/>
              </a:rPr>
              <a:t>www.pwd-online.ca</a:t>
            </a:r>
            <a:endParaRPr lang="en-CA" sz="2400" dirty="0"/>
          </a:p>
          <a:p>
            <a:pPr marL="457200" lvl="1" indent="0">
              <a:buNone/>
            </a:pPr>
            <a:r>
              <a:rPr lang="en-GB" sz="2400" dirty="0"/>
              <a:t>This site is sponsored by the Federal Government and provides links to both national and provincial information sources for a wide range of programs and services available to people with disabilities including housing, employment, assistive technology, tax benefits and transportation.</a:t>
            </a:r>
            <a:endParaRPr lang="en-CA" sz="2400" dirty="0"/>
          </a:p>
          <a:p>
            <a:pPr lvl="0"/>
            <a:r>
              <a:rPr lang="en-US" sz="2400" b="1" i="1" dirty="0"/>
              <a:t>United Nations Convention on the Rights of Persons with Disabilities</a:t>
            </a:r>
            <a:r>
              <a:rPr lang="en-US" sz="2400" dirty="0"/>
              <a:t>:</a:t>
            </a:r>
            <a:r>
              <a:rPr lang="en-US" sz="2400" b="1" dirty="0"/>
              <a:t>  </a:t>
            </a:r>
            <a:r>
              <a:rPr lang="en-US" sz="2400" u="sng" dirty="0">
                <a:hlinkClick r:id="rId5"/>
              </a:rPr>
              <a:t>www.un.org/disabilities/</a:t>
            </a:r>
            <a:endParaRPr lang="en-CA" sz="2400" dirty="0"/>
          </a:p>
          <a:p>
            <a:pPr marL="457200" lvl="1" indent="0">
              <a:buNone/>
            </a:pPr>
            <a:r>
              <a:rPr lang="en-US" sz="2400" dirty="0"/>
              <a:t>This site gives information on the history and development of the </a:t>
            </a:r>
            <a:r>
              <a:rPr lang="en-US" sz="2400" i="1" dirty="0"/>
              <a:t>Convention</a:t>
            </a:r>
            <a:r>
              <a:rPr lang="en-US" sz="2400" dirty="0"/>
              <a:t>, the background behind the provisions and the current work taking place on the </a:t>
            </a:r>
            <a:r>
              <a:rPr lang="en-US" sz="2400" i="1" dirty="0"/>
              <a:t>Convention</a:t>
            </a:r>
            <a:r>
              <a:rPr lang="en-US" sz="2400" dirty="0"/>
              <a:t>.</a:t>
            </a:r>
          </a:p>
          <a:p>
            <a:r>
              <a:rPr lang="en-CA" sz="2400" b="1" i="1" dirty="0"/>
              <a:t>Special acknowledgement to Barbara Buchanan, Practise Advisor, “Acting for a client with dementia,” Law Society Benchers’ Bulletin: Practise Watch (2015).</a:t>
            </a:r>
          </a:p>
          <a:p>
            <a:pPr marL="457200" lvl="1" indent="0">
              <a:buNone/>
            </a:pPr>
            <a:endParaRPr lang="en-CA" sz="23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200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D546754-CE15-8E47-A600-EBE8DF014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="1" dirty="0"/>
              <a:t>About Me: PERSONAL</a:t>
            </a:r>
            <a:endParaRPr lang="en-US" b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F79BFA0-0B9A-B04C-9F6F-1362477CE7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291215" cy="3898371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Spinal Muscular Atrophy (a progressive neuromuscular disorder)</a:t>
            </a:r>
            <a:endParaRPr lang="en-CA" dirty="0"/>
          </a:p>
          <a:p>
            <a:pPr lvl="0"/>
            <a:r>
              <a:rPr lang="en-US" dirty="0"/>
              <a:t>Husband &amp; Father</a:t>
            </a:r>
            <a:endParaRPr lang="en-CA" dirty="0"/>
          </a:p>
          <a:p>
            <a:pPr lvl="0"/>
            <a:r>
              <a:rPr lang="en-US" dirty="0"/>
              <a:t>Lifelong Advocate for the Disability Community</a:t>
            </a:r>
            <a:endParaRPr lang="en-CA" dirty="0"/>
          </a:p>
          <a:p>
            <a:pPr lvl="0"/>
            <a:r>
              <a:rPr lang="en-US" dirty="0"/>
              <a:t>Passion: A Truly Inclusive Community</a:t>
            </a:r>
            <a:endParaRPr lang="en-CA" dirty="0"/>
          </a:p>
          <a:p>
            <a:pPr lvl="1"/>
            <a:r>
              <a:rPr lang="en-US" dirty="0"/>
              <a:t>Strengthening/Building Progressive Homecare Policies/Funding in our province (Pioneer/Leader in establishing/strengthening Choices For Support in Independent Living program (“CSIL”))</a:t>
            </a:r>
            <a:endParaRPr lang="en-CA" dirty="0"/>
          </a:p>
          <a:p>
            <a:pPr lvl="1"/>
            <a:r>
              <a:rPr lang="en-US" dirty="0"/>
              <a:t>Advocating for access to adequate healthcare, housing, transportation, employment, income supports and other resources for people with disabilities</a:t>
            </a:r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5575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D546754-CE15-8E47-A600-EBE8DF014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465306"/>
            <a:ext cx="9291215" cy="1049235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Language Dictionary</a:t>
            </a:r>
            <a:endParaRPr lang="en-CA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F79BFA0-0B9A-B04C-9F6F-1362477CE7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632527"/>
            <a:ext cx="9683453" cy="4783021"/>
          </a:xfrm>
        </p:spPr>
        <p:txBody>
          <a:bodyPr>
            <a:normAutofit fontScale="70000" lnSpcReduction="20000"/>
          </a:bodyPr>
          <a:lstStyle/>
          <a:p>
            <a:pPr lvl="0">
              <a:buFont typeface="Wingdings" pitchFamily="2" charset="2"/>
              <a:buChar char="Ø"/>
            </a:pPr>
            <a:r>
              <a:rPr lang="en-US" sz="2500" b="1" dirty="0"/>
              <a:t>“Language that is, and is not, considered to enhance the dignity of people with disabilities:”</a:t>
            </a:r>
          </a:p>
          <a:p>
            <a:pPr lvl="1"/>
            <a:r>
              <a:rPr lang="en-GB" sz="2300" dirty="0"/>
              <a:t>putting the person first by saying, “people with disabilities” or “women with disabilities” is now generally considered more appropriate than saying “disabled persons” or (especially) “the disabled”;</a:t>
            </a:r>
            <a:endParaRPr lang="en-CA" sz="2300" dirty="0"/>
          </a:p>
          <a:p>
            <a:pPr lvl="1"/>
            <a:r>
              <a:rPr lang="en-GB" sz="2300" dirty="0"/>
              <a:t>people with disabilities are often referred to as “consumers” of disability-related services;</a:t>
            </a:r>
            <a:endParaRPr lang="en-CA" sz="2300" dirty="0"/>
          </a:p>
          <a:p>
            <a:pPr lvl="1"/>
            <a:r>
              <a:rPr lang="en-GB" sz="2300" dirty="0"/>
              <a:t>some people prefer to be known as “autistic” rather than as a “person with autism”;</a:t>
            </a:r>
            <a:endParaRPr lang="en-CA" sz="2300" dirty="0"/>
          </a:p>
          <a:p>
            <a:pPr lvl="1"/>
            <a:r>
              <a:rPr lang="en-GB" sz="2300" dirty="0"/>
              <a:t>“disability” is a more appropriate term than “handicap”;</a:t>
            </a:r>
            <a:endParaRPr lang="en-CA" sz="2300" dirty="0"/>
          </a:p>
          <a:p>
            <a:pPr lvl="1"/>
            <a:r>
              <a:rPr lang="en-GB" sz="2300" dirty="0"/>
              <a:t>“non-disabled” is considered more appropriate than “able-bodied”;</a:t>
            </a:r>
            <a:endParaRPr lang="en-CA" sz="2300" dirty="0"/>
          </a:p>
          <a:p>
            <a:pPr lvl="1"/>
            <a:r>
              <a:rPr lang="en-GB" sz="2300" dirty="0"/>
              <a:t>refer to a “wheelchair user” rather than to someone “confined” or “bound” to a wheelchair;</a:t>
            </a:r>
            <a:endParaRPr lang="en-CA" sz="2300" dirty="0"/>
          </a:p>
          <a:p>
            <a:pPr lvl="1"/>
            <a:r>
              <a:rPr lang="en-GB" sz="2300" dirty="0"/>
              <a:t>usage (in Canada, especially) strongly favours “intellectual disability” or “developmental disability” as opposed to “mental retardation”;</a:t>
            </a:r>
          </a:p>
          <a:p>
            <a:pPr lvl="1"/>
            <a:r>
              <a:rPr lang="en-GB" sz="2300" dirty="0"/>
              <a:t>the terms “physically challenged” and “mentally challenged” are not in general use in Canada</a:t>
            </a:r>
            <a:r>
              <a:rPr lang="en-CA" sz="2300" dirty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CA" sz="2500" dirty="0"/>
              <a:t>For more helpful tips on proper use of language, see </a:t>
            </a:r>
            <a:r>
              <a:rPr lang="en-CA" sz="2600" b="1" u="sng" dirty="0">
                <a:hlinkClick r:id="rId2"/>
              </a:rPr>
              <a:t>www.archdisabilitylaw.ca</a:t>
            </a:r>
            <a:endParaRPr lang="en-CA" sz="2600" dirty="0"/>
          </a:p>
        </p:txBody>
      </p:sp>
    </p:spTree>
    <p:extLst>
      <p:ext uri="{BB962C8B-B14F-4D97-AF65-F5344CB8AC3E}">
        <p14:creationId xmlns:p14="http://schemas.microsoft.com/office/powerpoint/2010/main" val="4881248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D546754-CE15-8E47-A600-EBE8DF014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="1" dirty="0"/>
              <a:t>THANK YOU!</a:t>
            </a:r>
            <a:endParaRPr lang="en-US" b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F79BFA0-0B9A-B04C-9F6F-1362477CE7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291215" cy="4026480"/>
          </a:xfrm>
        </p:spPr>
        <p:txBody>
          <a:bodyPr>
            <a:normAutofit fontScale="70000" lnSpcReduction="20000"/>
          </a:bodyPr>
          <a:lstStyle/>
          <a:p>
            <a:pPr algn="ctr">
              <a:lnSpc>
                <a:spcPct val="110000"/>
              </a:lnSpc>
              <a:spcBef>
                <a:spcPct val="50000"/>
              </a:spcBef>
              <a:buClrTx/>
              <a:buSzTx/>
              <a:buNone/>
            </a:pPr>
            <a:endParaRPr lang="en-US" altLang="en-US" sz="2600" b="1" dirty="0"/>
          </a:p>
          <a:p>
            <a:pPr algn="ctr">
              <a:lnSpc>
                <a:spcPct val="110000"/>
              </a:lnSpc>
              <a:spcBef>
                <a:spcPct val="50000"/>
              </a:spcBef>
              <a:buClrTx/>
              <a:buSzTx/>
              <a:buNone/>
            </a:pPr>
            <a:r>
              <a:rPr lang="en-US" altLang="en-US" sz="2900" b="1" dirty="0"/>
              <a:t>KEN M. KRAMER, Q.C. , </a:t>
            </a:r>
          </a:p>
          <a:p>
            <a:pPr algn="ctr">
              <a:lnSpc>
                <a:spcPct val="110000"/>
              </a:lnSpc>
              <a:spcBef>
                <a:spcPct val="50000"/>
              </a:spcBef>
              <a:buClrTx/>
              <a:buSzTx/>
              <a:buNone/>
            </a:pPr>
            <a:r>
              <a:rPr lang="en-US" altLang="en-US" sz="2900" b="1" dirty="0"/>
              <a:t>Principal &amp; Senior Associate</a:t>
            </a:r>
          </a:p>
          <a:p>
            <a:pPr algn="ctr">
              <a:lnSpc>
                <a:spcPct val="110000"/>
              </a:lnSpc>
              <a:spcBef>
                <a:spcPct val="50000"/>
              </a:spcBef>
              <a:buClrTx/>
              <a:buSzTx/>
              <a:buNone/>
            </a:pPr>
            <a:endParaRPr lang="en-CA" altLang="en-US" dirty="0"/>
          </a:p>
          <a:p>
            <a:pPr algn="ctr">
              <a:lnSpc>
                <a:spcPct val="110000"/>
              </a:lnSpc>
              <a:spcBef>
                <a:spcPct val="50000"/>
              </a:spcBef>
              <a:buClrTx/>
              <a:buSzTx/>
              <a:buNone/>
            </a:pPr>
            <a:endParaRPr lang="en-CA" altLang="en-US" dirty="0"/>
          </a:p>
          <a:p>
            <a:pPr algn="ctr">
              <a:lnSpc>
                <a:spcPct val="110000"/>
              </a:lnSpc>
              <a:spcBef>
                <a:spcPct val="50000"/>
              </a:spcBef>
              <a:buClrTx/>
              <a:buSzTx/>
              <a:buNone/>
            </a:pPr>
            <a:endParaRPr lang="en-US" altLang="en-US" dirty="0"/>
          </a:p>
          <a:p>
            <a:pPr algn="ctr">
              <a:lnSpc>
                <a:spcPct val="110000"/>
              </a:lnSpc>
              <a:spcBef>
                <a:spcPct val="50000"/>
              </a:spcBef>
              <a:buClrTx/>
              <a:buSzTx/>
              <a:buNone/>
            </a:pPr>
            <a:r>
              <a:rPr lang="en-US" altLang="en-US" dirty="0"/>
              <a:t>Barristers &amp; Solicitors</a:t>
            </a:r>
          </a:p>
          <a:p>
            <a:pPr algn="ctr">
              <a:lnSpc>
                <a:spcPct val="110000"/>
              </a:lnSpc>
              <a:spcBef>
                <a:spcPct val="50000"/>
              </a:spcBef>
              <a:buClrTx/>
              <a:buSzTx/>
              <a:buNone/>
            </a:pPr>
            <a:r>
              <a:rPr lang="en-US" altLang="en-US" dirty="0"/>
              <a:t>Park Place, Suite 500 – 666 </a:t>
            </a:r>
            <a:r>
              <a:rPr lang="en-US" altLang="en-US" dirty="0" err="1"/>
              <a:t>Burrard</a:t>
            </a:r>
            <a:r>
              <a:rPr lang="en-US" altLang="en-US" dirty="0"/>
              <a:t> Street</a:t>
            </a:r>
          </a:p>
          <a:p>
            <a:pPr algn="ctr">
              <a:lnSpc>
                <a:spcPct val="110000"/>
              </a:lnSpc>
              <a:spcBef>
                <a:spcPct val="50000"/>
              </a:spcBef>
              <a:buClrTx/>
              <a:buSzTx/>
              <a:buNone/>
            </a:pPr>
            <a:r>
              <a:rPr lang="en-US" altLang="en-US" dirty="0"/>
              <a:t>Vancouver, BC, Canada  V6C 2X8</a:t>
            </a:r>
          </a:p>
          <a:p>
            <a:pPr algn="ctr">
              <a:lnSpc>
                <a:spcPct val="110000"/>
              </a:lnSpc>
              <a:spcBef>
                <a:spcPct val="50000"/>
              </a:spcBef>
              <a:buClrTx/>
              <a:buSzTx/>
              <a:buNone/>
            </a:pPr>
            <a:r>
              <a:rPr lang="en-US" altLang="en-US" dirty="0"/>
              <a:t>Tel: (604) 990-0995 </a:t>
            </a:r>
          </a:p>
          <a:p>
            <a:pPr algn="ctr">
              <a:lnSpc>
                <a:spcPct val="110000"/>
              </a:lnSpc>
              <a:spcBef>
                <a:spcPct val="50000"/>
              </a:spcBef>
              <a:buClrTx/>
              <a:buSzTx/>
              <a:buNone/>
            </a:pPr>
            <a:r>
              <a:rPr lang="en-US" altLang="en-US" dirty="0">
                <a:hlinkClick r:id="rId2"/>
              </a:rPr>
              <a:t>www.kmklaw.net</a:t>
            </a:r>
            <a:r>
              <a:rPr lang="en-US" altLang="en-US" dirty="0"/>
              <a:t>   Email: </a:t>
            </a:r>
            <a:r>
              <a:rPr lang="en-US" altLang="en-US" dirty="0">
                <a:hlinkClick r:id="rId3"/>
              </a:rPr>
              <a:t>info@kmklaw.net</a:t>
            </a:r>
            <a:endParaRPr lang="en-US" altLang="en-US" dirty="0"/>
          </a:p>
          <a:p>
            <a:pPr marL="0" indent="0">
              <a:lnSpc>
                <a:spcPct val="110000"/>
              </a:lnSpc>
              <a:spcBef>
                <a:spcPct val="50000"/>
              </a:spcBef>
              <a:buClrTx/>
              <a:buSzTx/>
              <a:buNone/>
            </a:pPr>
            <a:br>
              <a:rPr lang="en-US" altLang="en-US" sz="1000" dirty="0"/>
            </a:br>
            <a:br>
              <a:rPr lang="en-US" altLang="en-US" sz="1000" dirty="0"/>
            </a:br>
            <a:endParaRPr lang="en-US" altLang="en-US" sz="1000" dirty="0">
              <a:latin typeface="Arial" charset="0"/>
            </a:endParaRPr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5112A1E-FA17-6C42-B8A7-35AA134DB3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35223" y="3423624"/>
            <a:ext cx="2430768" cy="455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826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D546754-CE15-8E47-A600-EBE8DF014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="1" dirty="0"/>
              <a:t>About Me: PROFESSIONAL</a:t>
            </a:r>
            <a:endParaRPr lang="en-US" b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F79BFA0-0B9A-B04C-9F6F-1362477CE7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Founder &amp; Principal of KMK LAW, a boutique law firm in downtown Vancouver providing Estates, Trusts, Elder Law, Litigation and Mediation Services (Over 20 Years)</a:t>
            </a:r>
            <a:endParaRPr lang="en-CA" dirty="0"/>
          </a:p>
          <a:p>
            <a:pPr lvl="0"/>
            <a:r>
              <a:rPr lang="en-US" dirty="0"/>
              <a:t>Past Chair of BC Emergency Medical Assistants Licensing Board (Cabinet Appointed)</a:t>
            </a:r>
            <a:endParaRPr lang="en-CA" dirty="0"/>
          </a:p>
          <a:p>
            <a:pPr lvl="0"/>
            <a:r>
              <a:rPr lang="en-US" dirty="0"/>
              <a:t>Recently appointed by the Province to the Board of the College of Chiropractors of BC</a:t>
            </a:r>
            <a:endParaRPr lang="en-CA" dirty="0"/>
          </a:p>
          <a:p>
            <a:pPr lvl="0"/>
            <a:r>
              <a:rPr lang="en-US" dirty="0"/>
              <a:t>Strong and evolving relationship with the Disability Community and other related stakeholders including current Chair of Seniors First BC and Director with several other disability and seniors related organizations</a:t>
            </a:r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620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2980" y="1194619"/>
            <a:ext cx="3173482" cy="4541027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en-US" altLang="en-US" dirty="0"/>
              <a:t>TODAY’S discussion: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172035" name="Rectangle 3"/>
          <p:cNvSpPr>
            <a:spLocks noGrp="1" noChangeArrowheads="1"/>
          </p:cNvSpPr>
          <p:nvPr>
            <p:ph idx="1"/>
          </p:nvPr>
        </p:nvSpPr>
        <p:spPr>
          <a:xfrm>
            <a:off x="4914648" y="597309"/>
            <a:ext cx="6169703" cy="6467168"/>
          </a:xfrm>
        </p:spPr>
        <p:txBody>
          <a:bodyPr rtlCol="0" anchor="ctr"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  <a:defRPr/>
            </a:pPr>
            <a:endParaRPr lang="en-US" dirty="0"/>
          </a:p>
          <a:p>
            <a:pPr marL="514350" indent="-514350">
              <a:buFont typeface="+mj-lt"/>
              <a:buAutoNum type="arabicPeriod"/>
              <a:defRPr/>
            </a:pPr>
            <a:endParaRPr lang="en-CA" dirty="0"/>
          </a:p>
          <a:p>
            <a:pPr marL="0" indent="0">
              <a:buNone/>
              <a:defRPr/>
            </a:pPr>
            <a:endParaRPr lang="en-CA" dirty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/>
              <a:t>Understanding &amp; Defining Disability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/>
              <a:t>Trends in Canada and BC’s Disability Landscape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CA" sz="2800" dirty="0"/>
              <a:t>Representing and Serving Clients with Disabilities</a:t>
            </a:r>
            <a:endParaRPr lang="en-US" sz="2800" dirty="0"/>
          </a:p>
          <a:p>
            <a:pPr marL="514350" indent="-514350">
              <a:buFont typeface="+mj-lt"/>
              <a:buAutoNum type="arabicPeriod"/>
              <a:defRPr/>
            </a:pPr>
            <a:r>
              <a:rPr lang="en-CA" sz="2800" dirty="0"/>
              <a:t>Strategies for Effective Communication</a:t>
            </a:r>
            <a:endParaRPr lang="en-US" sz="2800" dirty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/>
              <a:t>Who is My Client?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CA" sz="2800" dirty="0"/>
              <a:t>Resources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CA" sz="2800" dirty="0"/>
              <a:t>Supplement: Language Dictionary</a:t>
            </a:r>
            <a:endParaRPr lang="en-US" sz="2800" dirty="0"/>
          </a:p>
          <a:p>
            <a:pPr eaLnBrk="1" hangingPunct="1">
              <a:buFont typeface="Wingdings" charset="2"/>
              <a:buChar char="v"/>
              <a:defRPr/>
            </a:pPr>
            <a:endParaRPr lang="en-US" dirty="0"/>
          </a:p>
          <a:p>
            <a:pPr eaLnBrk="1" hangingPunct="1">
              <a:buFont typeface="Wingdings" charset="2"/>
              <a:buChar char="v"/>
              <a:defRPr/>
            </a:pPr>
            <a:endParaRPr lang="en-US" dirty="0"/>
          </a:p>
          <a:p>
            <a:pPr eaLnBrk="1" hangingPunct="1">
              <a:buFont typeface="Wingdings" charset="2"/>
              <a:buChar char="v"/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271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D546754-CE15-8E47-A600-EBE8DF014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Understanding &amp; Defining  Disability</a:t>
            </a:r>
            <a:endParaRPr lang="en-CA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F79BFA0-0B9A-B04C-9F6F-1362477CE7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291215" cy="388362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Current understanding of the concept of “disability” has been articulated in the Preamble to the United Nations </a:t>
            </a:r>
            <a:r>
              <a:rPr lang="en-US" i="1" dirty="0"/>
              <a:t>Convention on the Rights of Persons with Disabilities</a:t>
            </a:r>
            <a:r>
              <a:rPr lang="en-US" dirty="0"/>
              <a:t> as follows:</a:t>
            </a:r>
            <a:endParaRPr lang="en-CA" dirty="0"/>
          </a:p>
          <a:p>
            <a:pPr lvl="1"/>
            <a:r>
              <a:rPr lang="en-US" dirty="0"/>
              <a:t>Disability is an </a:t>
            </a:r>
            <a:r>
              <a:rPr lang="en-US" i="1" dirty="0"/>
              <a:t>evolving</a:t>
            </a:r>
            <a:r>
              <a:rPr lang="en-US" dirty="0"/>
              <a:t> concept and results from the interaction between persons with impairments and attitudinal and environmental barriers that hinders their full and effective participation in society on an equal basis with others.</a:t>
            </a:r>
            <a:endParaRPr lang="en-CA" dirty="0"/>
          </a:p>
          <a:p>
            <a:r>
              <a:rPr lang="en-US" dirty="0"/>
              <a:t>The Supreme Court of Canada has stated that:</a:t>
            </a:r>
            <a:endParaRPr lang="en-CA" dirty="0"/>
          </a:p>
          <a:p>
            <a:pPr lvl="1"/>
            <a:r>
              <a:rPr lang="en-US" dirty="0"/>
              <a:t>Disability should not be confined within a narrow definition… rather, it is more appropriate to leave room for </a:t>
            </a:r>
            <a:r>
              <a:rPr lang="en-US" b="1" dirty="0"/>
              <a:t>flexibility</a:t>
            </a:r>
            <a:r>
              <a:rPr lang="en-US" dirty="0"/>
              <a:t> and proposes a series of guidelines that will facilitate </a:t>
            </a:r>
            <a:r>
              <a:rPr lang="en-US" b="1" dirty="0"/>
              <a:t>interpretation</a:t>
            </a:r>
            <a:r>
              <a:rPr lang="en-US" dirty="0"/>
              <a:t>.</a:t>
            </a:r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184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AB0DC-7E9C-B84A-A2F2-57AE9FC62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Understanding &amp; Defining  Disability (Cont.)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FA8E35-8932-774C-8328-B527A8BD56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291215" cy="3957365"/>
          </a:xfrm>
        </p:spPr>
        <p:txBody>
          <a:bodyPr/>
          <a:lstStyle/>
          <a:p>
            <a:r>
              <a:rPr lang="en-US" dirty="0"/>
              <a:t>Defining disability necessitates a broad multi-dimensional understanding:</a:t>
            </a:r>
            <a:endParaRPr lang="en-CA" dirty="0"/>
          </a:p>
          <a:p>
            <a:pPr lvl="1"/>
            <a:r>
              <a:rPr lang="en-US" sz="2000" dirty="0"/>
              <a:t>May be Visible or Hidden</a:t>
            </a:r>
            <a:endParaRPr lang="en-CA" sz="2000" dirty="0"/>
          </a:p>
          <a:p>
            <a:pPr lvl="1"/>
            <a:r>
              <a:rPr lang="en-US" sz="2000" dirty="0"/>
              <a:t>Not merely a health problem or a physical or mental limitation</a:t>
            </a:r>
            <a:endParaRPr lang="en-CA" sz="2000" dirty="0"/>
          </a:p>
          <a:p>
            <a:pPr lvl="1"/>
            <a:r>
              <a:rPr lang="en-US" sz="2000" dirty="0"/>
              <a:t>Movement from the “Medical” to “Social” model of Disability</a:t>
            </a:r>
            <a:endParaRPr lang="en-CA" sz="2000" dirty="0"/>
          </a:p>
          <a:p>
            <a:pPr lvl="2">
              <a:buFont typeface="Wingdings" pitchFamily="2" charset="2"/>
              <a:buChar char="Ø"/>
            </a:pPr>
            <a:r>
              <a:rPr lang="en-US" sz="2000" dirty="0"/>
              <a:t>“The medical model tries to adapt the individual to society whereas the social model tries to adapt society to the diversity of individuals that comprise it.”</a:t>
            </a:r>
            <a:endParaRPr lang="en-CA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961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D546754-CE15-8E47-A600-EBE8DF014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Trends in Canada and BC’s Disability Landscape</a:t>
            </a:r>
            <a:endParaRPr lang="en-CA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F79BFA0-0B9A-B04C-9F6F-1362477CE7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8931286" cy="3839378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Statistics Canada confirms that approximately 14</a:t>
            </a:r>
            <a:r>
              <a:rPr lang="en-US" b="1" dirty="0"/>
              <a:t>%</a:t>
            </a:r>
            <a:r>
              <a:rPr lang="en-US" dirty="0"/>
              <a:t> of Canadians report having some level of disability.</a:t>
            </a:r>
            <a:endParaRPr lang="en-CA" dirty="0"/>
          </a:p>
          <a:p>
            <a:pPr lvl="0"/>
            <a:r>
              <a:rPr lang="en-US" dirty="0"/>
              <a:t>Disability rate rapidly increases as age increases.</a:t>
            </a:r>
            <a:endParaRPr lang="en-CA" dirty="0"/>
          </a:p>
          <a:p>
            <a:pPr lvl="0"/>
            <a:r>
              <a:rPr lang="en-US" dirty="0"/>
              <a:t>Province of British Columbia has set a goal of making BC the most progressive place in Canada for people with disabilities with the Accessibility 2024 plan.</a:t>
            </a:r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548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D546754-CE15-8E47-A600-EBE8DF014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What This Means for the Legal Profession</a:t>
            </a:r>
            <a:endParaRPr lang="en-CA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F79BFA0-0B9A-B04C-9F6F-1362477CE7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291215" cy="3765636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Most lawyers, regardless of the area of law they practice, will represent at least some clients who have disabilities or otherwise encounter issues of significance to people with disabilities.</a:t>
            </a:r>
            <a:endParaRPr lang="en-CA" dirty="0"/>
          </a:p>
          <a:p>
            <a:pPr lvl="0"/>
            <a:r>
              <a:rPr lang="en-US" dirty="0"/>
              <a:t>Incumbent on each lawyer to be aware of legislation, jurisprudence, services and programs of significance to people with disabilities.</a:t>
            </a:r>
            <a:endParaRPr lang="en-CA" dirty="0"/>
          </a:p>
          <a:p>
            <a:pPr lvl="0"/>
            <a:r>
              <a:rPr lang="en-US" dirty="0"/>
              <a:t>Duty to accommodate disability:</a:t>
            </a:r>
            <a:r>
              <a:rPr lang="en-GB" dirty="0"/>
              <a:t>  </a:t>
            </a:r>
          </a:p>
          <a:p>
            <a:pPr lvl="1"/>
            <a:r>
              <a:rPr lang="en-GB" sz="2000" dirty="0"/>
              <a:t>Principles underlying the duty to accommodate include respect for dignity, individualized accommodation and integration and full participation.</a:t>
            </a:r>
            <a:endParaRPr lang="en-CA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398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D546754-CE15-8E47-A600-EBE8DF014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Serving Clients with Diminished Capacity</a:t>
            </a:r>
            <a:endParaRPr lang="en-CA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F79BFA0-0B9A-B04C-9F6F-1362477CE7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291215" cy="3765636"/>
          </a:xfrm>
        </p:spPr>
        <p:txBody>
          <a:bodyPr>
            <a:normAutofit/>
          </a:bodyPr>
          <a:lstStyle/>
          <a:p>
            <a:r>
              <a:rPr lang="en-US" dirty="0"/>
              <a:t>When serving clients with a disabilities or clients who have a family member with a disability, it is essential to be aware of the following Law Society of British Columbia’s </a:t>
            </a:r>
            <a:r>
              <a:rPr lang="en-US" i="1" dirty="0"/>
              <a:t>Rules of Professional Conduct</a:t>
            </a:r>
            <a:r>
              <a:rPr lang="en-US" dirty="0"/>
              <a:t> (“Rules”) :</a:t>
            </a:r>
          </a:p>
          <a:p>
            <a:pPr marL="457200" lvl="1" indent="0">
              <a:buNone/>
            </a:pPr>
            <a:endParaRPr lang="en-US" sz="2000" b="1" dirty="0"/>
          </a:p>
          <a:p>
            <a:pPr marL="457200" lvl="1" indent="0">
              <a:buNone/>
            </a:pPr>
            <a:r>
              <a:rPr lang="en-US" sz="2000" b="1" dirty="0"/>
              <a:t>	Clients with Diminished Capacity</a:t>
            </a:r>
            <a:endParaRPr lang="en-CA" sz="2000" dirty="0"/>
          </a:p>
          <a:p>
            <a:pPr marL="914400" lvl="2" indent="0">
              <a:buNone/>
            </a:pPr>
            <a:r>
              <a:rPr lang="en-US" sz="2000" b="1" dirty="0"/>
              <a:t>3.2-9  </a:t>
            </a:r>
            <a:r>
              <a:rPr lang="en-US" sz="2000" dirty="0"/>
              <a:t>When a client’s ability to make decisions is impaired because of minority or mental disability, or for some other reason, the lawyer must, as far as reasonably possible, maintain a normal lawyer and client relationship.</a:t>
            </a:r>
            <a:endParaRPr lang="en-CA" sz="2000" dirty="0"/>
          </a:p>
          <a:p>
            <a:pPr lvl="0"/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02103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804</TotalTime>
  <Words>2007</Words>
  <Application>Microsoft Macintosh PowerPoint</Application>
  <PresentationFormat>Widescreen</PresentationFormat>
  <Paragraphs>175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Rockwell</vt:lpstr>
      <vt:lpstr>Wingdings</vt:lpstr>
      <vt:lpstr>Gallery</vt:lpstr>
      <vt:lpstr>THE BUSINESS CASE FOR EMBRACING AND SERVING CLIENTS WITH DISABILITIES</vt:lpstr>
      <vt:lpstr>About Me: PERSONAL</vt:lpstr>
      <vt:lpstr>About Me: PROFESSIONAL</vt:lpstr>
      <vt:lpstr>TODAY’S discussion: </vt:lpstr>
      <vt:lpstr>Understanding &amp; Defining  Disability</vt:lpstr>
      <vt:lpstr>Understanding &amp; Defining  Disability (Cont.)</vt:lpstr>
      <vt:lpstr>Trends in Canada and BC’s Disability Landscape</vt:lpstr>
      <vt:lpstr>What This Means for the Legal Profession</vt:lpstr>
      <vt:lpstr>Serving Clients with Diminished Capacity</vt:lpstr>
      <vt:lpstr>DUTY with Respect to Confidential Information</vt:lpstr>
      <vt:lpstr>Common Law and Statutory Tests of capacity</vt:lpstr>
      <vt:lpstr>My Practice AT KMK LAW</vt:lpstr>
      <vt:lpstr> Representing CLIENTS WITH DISABILITIES </vt:lpstr>
      <vt:lpstr>  Representing CLIENTS WITH DISABILITIES    </vt:lpstr>
      <vt:lpstr>Strategies for Effective Communication</vt:lpstr>
      <vt:lpstr>Strategies for Effective Communication</vt:lpstr>
      <vt:lpstr>Who is my client?</vt:lpstr>
      <vt:lpstr>Web RESOURCES support</vt:lpstr>
      <vt:lpstr>Web RESOURCES support Cont.</vt:lpstr>
      <vt:lpstr>Language Dictionary</vt:lpstr>
      <vt:lpstr>THANK YOU!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Evolving your Practice to Meet Your Client’s DISABILITY Needs</dc:title>
  <dc:creator>ED NGO</dc:creator>
  <cp:lastModifiedBy>ED NGO</cp:lastModifiedBy>
  <cp:revision>33</cp:revision>
  <dcterms:created xsi:type="dcterms:W3CDTF">2018-02-05T05:36:18Z</dcterms:created>
  <dcterms:modified xsi:type="dcterms:W3CDTF">2018-02-05T22:05:48Z</dcterms:modified>
</cp:coreProperties>
</file>