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notesMasterIdLst>
    <p:notesMasterId r:id="rId47"/>
  </p:notesMasterIdLst>
  <p:handoutMasterIdLst>
    <p:handoutMasterId r:id="rId48"/>
  </p:handoutMasterIdLst>
  <p:sldIdLst>
    <p:sldId id="256" r:id="rId2"/>
    <p:sldId id="270" r:id="rId3"/>
    <p:sldId id="354" r:id="rId4"/>
    <p:sldId id="340" r:id="rId5"/>
    <p:sldId id="311" r:id="rId6"/>
    <p:sldId id="312" r:id="rId7"/>
    <p:sldId id="314" r:id="rId8"/>
    <p:sldId id="315" r:id="rId9"/>
    <p:sldId id="316" r:id="rId10"/>
    <p:sldId id="383" r:id="rId11"/>
    <p:sldId id="384" r:id="rId12"/>
    <p:sldId id="362" r:id="rId13"/>
    <p:sldId id="348" r:id="rId14"/>
    <p:sldId id="323" r:id="rId15"/>
    <p:sldId id="313" r:id="rId16"/>
    <p:sldId id="385" r:id="rId17"/>
    <p:sldId id="379" r:id="rId18"/>
    <p:sldId id="381" r:id="rId19"/>
    <p:sldId id="364" r:id="rId20"/>
    <p:sldId id="386" r:id="rId21"/>
    <p:sldId id="365" r:id="rId22"/>
    <p:sldId id="387" r:id="rId23"/>
    <p:sldId id="366" r:id="rId24"/>
    <p:sldId id="389" r:id="rId25"/>
    <p:sldId id="367" r:id="rId26"/>
    <p:sldId id="368" r:id="rId27"/>
    <p:sldId id="390" r:id="rId28"/>
    <p:sldId id="369" r:id="rId29"/>
    <p:sldId id="396" r:id="rId30"/>
    <p:sldId id="401" r:id="rId31"/>
    <p:sldId id="399" r:id="rId32"/>
    <p:sldId id="400" r:id="rId33"/>
    <p:sldId id="371" r:id="rId34"/>
    <p:sldId id="372" r:id="rId35"/>
    <p:sldId id="393" r:id="rId36"/>
    <p:sldId id="373" r:id="rId37"/>
    <p:sldId id="394" r:id="rId38"/>
    <p:sldId id="374" r:id="rId39"/>
    <p:sldId id="377" r:id="rId40"/>
    <p:sldId id="395" r:id="rId41"/>
    <p:sldId id="378" r:id="rId42"/>
    <p:sldId id="376" r:id="rId43"/>
    <p:sldId id="292" r:id="rId44"/>
    <p:sldId id="382" r:id="rId45"/>
    <p:sldId id="263" r:id="rId46"/>
  </p:sldIdLst>
  <p:sldSz cx="9144000" cy="6858000" type="screen4x3"/>
  <p:notesSz cx="6858000" cy="9296400"/>
  <p:defaultTextStyle>
    <a:defPPr>
      <a:defRPr lang="en-US"/>
    </a:defPPr>
    <a:lvl1pPr algn="l" defTabSz="457200" rtl="0" eaLnBrk="0" fontAlgn="base" hangingPunct="0">
      <a:spcBef>
        <a:spcPct val="0"/>
      </a:spcBef>
      <a:spcAft>
        <a:spcPct val="0"/>
      </a:spcAft>
      <a:defRPr kern="1200">
        <a:solidFill>
          <a:schemeClr val="tx1"/>
        </a:solidFill>
        <a:latin typeface="Trebuchet MS" charset="0"/>
        <a:ea typeface="+mn-ea"/>
        <a:cs typeface="+mn-cs"/>
      </a:defRPr>
    </a:lvl1pPr>
    <a:lvl2pPr marL="457200" algn="l" defTabSz="457200" rtl="0" eaLnBrk="0" fontAlgn="base" hangingPunct="0">
      <a:spcBef>
        <a:spcPct val="0"/>
      </a:spcBef>
      <a:spcAft>
        <a:spcPct val="0"/>
      </a:spcAft>
      <a:defRPr kern="1200">
        <a:solidFill>
          <a:schemeClr val="tx1"/>
        </a:solidFill>
        <a:latin typeface="Trebuchet MS" charset="0"/>
        <a:ea typeface="+mn-ea"/>
        <a:cs typeface="+mn-cs"/>
      </a:defRPr>
    </a:lvl2pPr>
    <a:lvl3pPr marL="914400" algn="l" defTabSz="457200" rtl="0" eaLnBrk="0" fontAlgn="base" hangingPunct="0">
      <a:spcBef>
        <a:spcPct val="0"/>
      </a:spcBef>
      <a:spcAft>
        <a:spcPct val="0"/>
      </a:spcAft>
      <a:defRPr kern="1200">
        <a:solidFill>
          <a:schemeClr val="tx1"/>
        </a:solidFill>
        <a:latin typeface="Trebuchet MS" charset="0"/>
        <a:ea typeface="+mn-ea"/>
        <a:cs typeface="+mn-cs"/>
      </a:defRPr>
    </a:lvl3pPr>
    <a:lvl4pPr marL="1371600" algn="l" defTabSz="457200" rtl="0" eaLnBrk="0" fontAlgn="base" hangingPunct="0">
      <a:spcBef>
        <a:spcPct val="0"/>
      </a:spcBef>
      <a:spcAft>
        <a:spcPct val="0"/>
      </a:spcAft>
      <a:defRPr kern="1200">
        <a:solidFill>
          <a:schemeClr val="tx1"/>
        </a:solidFill>
        <a:latin typeface="Trebuchet MS" charset="0"/>
        <a:ea typeface="+mn-ea"/>
        <a:cs typeface="+mn-cs"/>
      </a:defRPr>
    </a:lvl4pPr>
    <a:lvl5pPr marL="1828800" algn="l" defTabSz="457200" rtl="0" eaLnBrk="0" fontAlgn="base" hangingPunct="0">
      <a:spcBef>
        <a:spcPct val="0"/>
      </a:spcBef>
      <a:spcAft>
        <a:spcPct val="0"/>
      </a:spcAft>
      <a:defRPr kern="1200">
        <a:solidFill>
          <a:schemeClr val="tx1"/>
        </a:solidFill>
        <a:latin typeface="Trebuchet MS" charset="0"/>
        <a:ea typeface="+mn-ea"/>
        <a:cs typeface="+mn-cs"/>
      </a:defRPr>
    </a:lvl5pPr>
    <a:lvl6pPr marL="2286000" algn="l" defTabSz="914400" rtl="0" eaLnBrk="1" latinLnBrk="0" hangingPunct="1">
      <a:defRPr kern="1200">
        <a:solidFill>
          <a:schemeClr val="tx1"/>
        </a:solidFill>
        <a:latin typeface="Trebuchet MS" charset="0"/>
        <a:ea typeface="+mn-ea"/>
        <a:cs typeface="+mn-cs"/>
      </a:defRPr>
    </a:lvl6pPr>
    <a:lvl7pPr marL="2743200" algn="l" defTabSz="914400" rtl="0" eaLnBrk="1" latinLnBrk="0" hangingPunct="1">
      <a:defRPr kern="1200">
        <a:solidFill>
          <a:schemeClr val="tx1"/>
        </a:solidFill>
        <a:latin typeface="Trebuchet MS" charset="0"/>
        <a:ea typeface="+mn-ea"/>
        <a:cs typeface="+mn-cs"/>
      </a:defRPr>
    </a:lvl7pPr>
    <a:lvl8pPr marL="3200400" algn="l" defTabSz="914400" rtl="0" eaLnBrk="1" latinLnBrk="0" hangingPunct="1">
      <a:defRPr kern="1200">
        <a:solidFill>
          <a:schemeClr val="tx1"/>
        </a:solidFill>
        <a:latin typeface="Trebuchet MS" charset="0"/>
        <a:ea typeface="+mn-ea"/>
        <a:cs typeface="+mn-cs"/>
      </a:defRPr>
    </a:lvl8pPr>
    <a:lvl9pPr marL="3657600" algn="l" defTabSz="914400" rtl="0" eaLnBrk="1" latinLnBrk="0" hangingPunct="1">
      <a:defRPr kern="1200">
        <a:solidFill>
          <a:schemeClr val="tx1"/>
        </a:solidFill>
        <a:latin typeface="Trebuchet M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432" autoAdjust="0"/>
    <p:restoredTop sz="86458" autoAdjust="0"/>
  </p:normalViewPr>
  <p:slideViewPr>
    <p:cSldViewPr>
      <p:cViewPr>
        <p:scale>
          <a:sx n="77" d="100"/>
          <a:sy n="77" d="100"/>
        </p:scale>
        <p:origin x="144" y="5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fontAlgn="auto" hangingPunct="1">
              <a:spcBef>
                <a:spcPts val="0"/>
              </a:spcBef>
              <a:spcAft>
                <a:spcPts val="0"/>
              </a:spcAft>
              <a:defRPr sz="1200">
                <a:latin typeface="Arial" charset="0"/>
              </a:defRPr>
            </a:lvl1pPr>
          </a:lstStyle>
          <a:p>
            <a:pPr>
              <a:defRPr/>
            </a:pPr>
            <a:endParaRPr lang="en-US"/>
          </a:p>
        </p:txBody>
      </p:sp>
      <p:sp>
        <p:nvSpPr>
          <p:cNvPr id="181251"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fontAlgn="auto" hangingPunct="1">
              <a:spcBef>
                <a:spcPts val="0"/>
              </a:spcBef>
              <a:spcAft>
                <a:spcPts val="0"/>
              </a:spcAft>
              <a:defRPr sz="1200">
                <a:latin typeface="Arial" charset="0"/>
              </a:defRPr>
            </a:lvl1pPr>
          </a:lstStyle>
          <a:p>
            <a:pPr>
              <a:defRPr/>
            </a:pPr>
            <a:endParaRPr lang="en-US"/>
          </a:p>
        </p:txBody>
      </p:sp>
      <p:sp>
        <p:nvSpPr>
          <p:cNvPr id="181252" name="Rectangle 4"/>
          <p:cNvSpPr>
            <a:spLocks noGrp="1" noChangeArrowheads="1"/>
          </p:cNvSpPr>
          <p:nvPr>
            <p:ph type="ftr" sz="quarter" idx="2"/>
          </p:nvPr>
        </p:nvSpPr>
        <p:spPr bwMode="auto">
          <a:xfrm>
            <a:off x="0" y="8829675"/>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fontAlgn="auto" hangingPunct="1">
              <a:spcBef>
                <a:spcPts val="0"/>
              </a:spcBef>
              <a:spcAft>
                <a:spcPts val="0"/>
              </a:spcAft>
              <a:defRPr sz="1200">
                <a:latin typeface="Arial" charset="0"/>
              </a:defRPr>
            </a:lvl1pPr>
          </a:lstStyle>
          <a:p>
            <a:pPr>
              <a:defRPr/>
            </a:pPr>
            <a:endParaRPr lang="en-US"/>
          </a:p>
        </p:txBody>
      </p:sp>
      <p:sp>
        <p:nvSpPr>
          <p:cNvPr id="181253" name="Rectangle 5"/>
          <p:cNvSpPr>
            <a:spLocks noGrp="1" noChangeArrowheads="1"/>
          </p:cNvSpPr>
          <p:nvPr>
            <p:ph type="sldNum" sz="quarter" idx="3"/>
          </p:nvPr>
        </p:nvSpPr>
        <p:spPr bwMode="auto">
          <a:xfrm>
            <a:off x="3884613" y="8829675"/>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fontAlgn="auto" hangingPunct="1">
              <a:spcBef>
                <a:spcPts val="0"/>
              </a:spcBef>
              <a:spcAft>
                <a:spcPts val="0"/>
              </a:spcAft>
              <a:defRPr sz="1200">
                <a:latin typeface="+mn-lt"/>
              </a:defRPr>
            </a:lvl1pPr>
          </a:lstStyle>
          <a:p>
            <a:pPr>
              <a:defRPr/>
            </a:pPr>
            <a:fld id="{D2E85BD2-4A80-4E4C-A40E-83ADDC66DB79}" type="slidenum">
              <a:rPr lang="en-US" altLang="en-US"/>
              <a:pPr>
                <a:defRPr/>
              </a:pPr>
              <a:t>‹#›</a:t>
            </a:fld>
            <a:endParaRPr lang="en-US" altLang="en-US"/>
          </a:p>
        </p:txBody>
      </p:sp>
    </p:spTree>
    <p:extLst>
      <p:ext uri="{BB962C8B-B14F-4D97-AF65-F5344CB8AC3E}">
        <p14:creationId xmlns:p14="http://schemas.microsoft.com/office/powerpoint/2010/main" val="311812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fontAlgn="auto" hangingPunct="1">
              <a:spcBef>
                <a:spcPts val="0"/>
              </a:spcBef>
              <a:spcAft>
                <a:spcPts val="0"/>
              </a:spcAft>
              <a:defRPr sz="1200">
                <a:latin typeface="Arial" charset="0"/>
              </a:defRPr>
            </a:lvl1pPr>
          </a:lstStyle>
          <a:p>
            <a:pPr>
              <a:defRPr/>
            </a:pPr>
            <a:endParaRPr lang="en-US"/>
          </a:p>
        </p:txBody>
      </p:sp>
      <p:sp>
        <p:nvSpPr>
          <p:cNvPr id="17920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fontAlgn="auto" hangingPunct="1">
              <a:spcBef>
                <a:spcPts val="0"/>
              </a:spcBef>
              <a:spcAft>
                <a:spcPts val="0"/>
              </a:spcAft>
              <a:defRPr sz="1200">
                <a:latin typeface="Arial"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 uri="{53640926-AAD7-44d8-BBD7-CCE9431645EC}">
              <a14:shadowObscured xmlns:a14="http://schemas.microsoft.com/office/drawing/2010/main" xmlns="" val="1"/>
            </a:ext>
          </a:extLst>
        </p:spPr>
      </p:sp>
      <p:sp>
        <p:nvSpPr>
          <p:cNvPr id="179205" name="Rectangle 5"/>
          <p:cNvSpPr>
            <a:spLocks noGrp="1" noChangeArrowheads="1"/>
          </p:cNvSpPr>
          <p:nvPr>
            <p:ph type="body" sz="quarter" idx="3"/>
          </p:nvPr>
        </p:nvSpPr>
        <p:spPr bwMode="auto">
          <a:xfrm>
            <a:off x="685800" y="4416425"/>
            <a:ext cx="5486400"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9206" name="Rectangle 6"/>
          <p:cNvSpPr>
            <a:spLocks noGrp="1" noChangeArrowheads="1"/>
          </p:cNvSpPr>
          <p:nvPr>
            <p:ph type="ftr" sz="quarter" idx="4"/>
          </p:nvPr>
        </p:nvSpPr>
        <p:spPr bwMode="auto">
          <a:xfrm>
            <a:off x="0" y="8829675"/>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fontAlgn="auto" hangingPunct="1">
              <a:spcBef>
                <a:spcPts val="0"/>
              </a:spcBef>
              <a:spcAft>
                <a:spcPts val="0"/>
              </a:spcAft>
              <a:defRPr sz="1200">
                <a:latin typeface="Arial" charset="0"/>
              </a:defRPr>
            </a:lvl1pPr>
          </a:lstStyle>
          <a:p>
            <a:pPr>
              <a:defRPr/>
            </a:pPr>
            <a:endParaRPr lang="en-US"/>
          </a:p>
        </p:txBody>
      </p:sp>
      <p:sp>
        <p:nvSpPr>
          <p:cNvPr id="179207" name="Rectangle 7"/>
          <p:cNvSpPr>
            <a:spLocks noGrp="1" noChangeArrowheads="1"/>
          </p:cNvSpPr>
          <p:nvPr>
            <p:ph type="sldNum" sz="quarter" idx="5"/>
          </p:nvPr>
        </p:nvSpPr>
        <p:spPr bwMode="auto">
          <a:xfrm>
            <a:off x="3884613" y="8829675"/>
            <a:ext cx="2971800"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fontAlgn="auto" hangingPunct="1">
              <a:spcBef>
                <a:spcPts val="0"/>
              </a:spcBef>
              <a:spcAft>
                <a:spcPts val="0"/>
              </a:spcAft>
              <a:defRPr sz="1200">
                <a:latin typeface="+mn-lt"/>
              </a:defRPr>
            </a:lvl1pPr>
          </a:lstStyle>
          <a:p>
            <a:pPr>
              <a:defRPr/>
            </a:pPr>
            <a:fld id="{C388417E-510B-0946-8730-4D320F2F3AA8}" type="slidenum">
              <a:rPr lang="en-US" altLang="en-US"/>
              <a:pPr>
                <a:defRPr/>
              </a:pPr>
              <a:t>‹#›</a:t>
            </a:fld>
            <a:endParaRPr lang="en-US" altLang="en-US"/>
          </a:p>
        </p:txBody>
      </p:sp>
    </p:spTree>
    <p:extLst>
      <p:ext uri="{BB962C8B-B14F-4D97-AF65-F5344CB8AC3E}">
        <p14:creationId xmlns:p14="http://schemas.microsoft.com/office/powerpoint/2010/main" val="1749333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958DA0AC-8AB8-A746-B406-361490420126}" type="slidenum">
              <a:rPr lang="en-US" altLang="en-US">
                <a:latin typeface="Arial" charset="0"/>
              </a:rPr>
              <a:pPr fontAlgn="base">
                <a:spcBef>
                  <a:spcPct val="0"/>
                </a:spcBef>
                <a:spcAft>
                  <a:spcPct val="0"/>
                </a:spcAft>
              </a:pPr>
              <a:t>1</a:t>
            </a:fld>
            <a:endParaRPr lang="en-US" altLang="en-US">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197C44D7-B96E-6845-93C3-D287702240BE}" type="slidenum">
              <a:rPr lang="en-US" altLang="en-US">
                <a:latin typeface="Arial" charset="0"/>
              </a:rPr>
              <a:pPr fontAlgn="base">
                <a:spcBef>
                  <a:spcPct val="0"/>
                </a:spcBef>
                <a:spcAft>
                  <a:spcPct val="0"/>
                </a:spcAft>
              </a:pPr>
              <a:t>14</a:t>
            </a:fld>
            <a:endParaRPr lang="en-US" altLang="en-US">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BA7EAE7A-9530-1349-A3A1-C599E5A19B19}" type="slidenum">
              <a:rPr lang="en-US" altLang="en-US">
                <a:latin typeface="Arial" charset="0"/>
              </a:rPr>
              <a:pPr fontAlgn="base">
                <a:spcBef>
                  <a:spcPct val="0"/>
                </a:spcBef>
                <a:spcAft>
                  <a:spcPct val="0"/>
                </a:spcAft>
              </a:pPr>
              <a:t>15</a:t>
            </a:fld>
            <a:endParaRPr lang="en-US" altLang="en-US">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88417E-510B-0946-8730-4D320F2F3AA8}" type="slidenum">
              <a:rPr lang="en-US" altLang="en-US" smtClean="0"/>
              <a:pPr>
                <a:defRPr/>
              </a:pPr>
              <a:t>16</a:t>
            </a:fld>
            <a:endParaRPr lang="en-US" altLang="en-US"/>
          </a:p>
        </p:txBody>
      </p:sp>
    </p:spTree>
    <p:extLst>
      <p:ext uri="{BB962C8B-B14F-4D97-AF65-F5344CB8AC3E}">
        <p14:creationId xmlns:p14="http://schemas.microsoft.com/office/powerpoint/2010/main" val="596124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1E3AB4CA-8BD0-7D4C-AC08-8DF1A2DBE59E}" type="slidenum">
              <a:rPr lang="en-US" altLang="en-US">
                <a:latin typeface="Arial" charset="0"/>
              </a:rPr>
              <a:pPr fontAlgn="base">
                <a:spcBef>
                  <a:spcPct val="0"/>
                </a:spcBef>
                <a:spcAft>
                  <a:spcPct val="0"/>
                </a:spcAft>
              </a:pPr>
              <a:t>17</a:t>
            </a:fld>
            <a:endParaRPr lang="en-US" altLang="en-US">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5DBB68C8-D0EA-F048-B38F-BDC199715BC4}" type="slidenum">
              <a:rPr lang="en-US" altLang="en-US">
                <a:latin typeface="Arial" charset="0"/>
              </a:rPr>
              <a:pPr fontAlgn="base">
                <a:spcBef>
                  <a:spcPct val="0"/>
                </a:spcBef>
                <a:spcAft>
                  <a:spcPct val="0"/>
                </a:spcAft>
              </a:pPr>
              <a:t>18</a:t>
            </a:fld>
            <a:endParaRPr lang="en-US" altLang="en-US">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88417E-510B-0946-8730-4D320F2F3AA8}" type="slidenum">
              <a:rPr lang="en-US" altLang="en-US" smtClean="0"/>
              <a:pPr>
                <a:defRPr/>
              </a:pPr>
              <a:t>22</a:t>
            </a:fld>
            <a:endParaRPr lang="en-US" altLang="en-US"/>
          </a:p>
        </p:txBody>
      </p:sp>
    </p:spTree>
    <p:extLst>
      <p:ext uri="{BB962C8B-B14F-4D97-AF65-F5344CB8AC3E}">
        <p14:creationId xmlns:p14="http://schemas.microsoft.com/office/powerpoint/2010/main" val="2483860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388417E-510B-0946-8730-4D320F2F3AA8}" type="slidenum">
              <a:rPr lang="en-US" altLang="en-US" smtClean="0"/>
              <a:pPr>
                <a:defRPr/>
              </a:pPr>
              <a:t>23</a:t>
            </a:fld>
            <a:endParaRPr lang="en-US" altLang="en-US"/>
          </a:p>
        </p:txBody>
      </p:sp>
    </p:spTree>
    <p:extLst>
      <p:ext uri="{BB962C8B-B14F-4D97-AF65-F5344CB8AC3E}">
        <p14:creationId xmlns:p14="http://schemas.microsoft.com/office/powerpoint/2010/main" val="3395496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sz="1300" b="1" dirty="0">
                <a:latin typeface="Arial Black" panose="020B0A04020102020204" pitchFamily="34" charset="0"/>
              </a:rPr>
              <a:t>Practically speaking, it has been my experience that trust and disability planning has not devoted much attention to the issue of taxation.</a:t>
            </a:r>
          </a:p>
          <a:p>
            <a:endParaRPr lang="en-US" sz="1300" b="1" dirty="0">
              <a:latin typeface="Arial Black" panose="020B0A04020102020204" pitchFamily="34" charset="0"/>
            </a:endParaRPr>
          </a:p>
          <a:p>
            <a:r>
              <a:rPr lang="en-US" sz="1300" b="1" dirty="0">
                <a:latin typeface="Arial Black" panose="020B0A04020102020204" pitchFamily="34" charset="0"/>
              </a:rPr>
              <a:t>For many plans involving a person with a disability, taxation is typically secondary to preserving disability benefits.</a:t>
            </a:r>
          </a:p>
          <a:p>
            <a:endParaRPr lang="en-US" sz="1300" b="1" dirty="0">
              <a:latin typeface="Arial Black" panose="020B0A04020102020204" pitchFamily="34" charset="0"/>
            </a:endParaRPr>
          </a:p>
          <a:p>
            <a:r>
              <a:rPr lang="en-US" sz="1300" b="1" dirty="0">
                <a:latin typeface="Arial Black" panose="020B0A04020102020204" pitchFamily="34" charset="0"/>
              </a:rPr>
              <a:t>However, it is important to note that the federal income tax act introduced the Qualified Disability Trust effective January 1, 2016.</a:t>
            </a:r>
          </a:p>
          <a:p>
            <a:endParaRPr lang="en-US" sz="1300" b="1" dirty="0">
              <a:latin typeface="Arial Black" panose="020B0A04020102020204" pitchFamily="34" charset="0"/>
            </a:endParaRPr>
          </a:p>
          <a:p>
            <a:r>
              <a:rPr lang="en-US" sz="1300" b="1" dirty="0">
                <a:latin typeface="Arial Black" panose="020B0A04020102020204" pitchFamily="34" charset="0"/>
              </a:rPr>
              <a:t>The QDT is one of two exceptions where a testamentary trust will be taxed at a graduated rate instead of at the highest marginal rate on income generated in the trust.</a:t>
            </a:r>
          </a:p>
          <a:p>
            <a:endParaRPr lang="en-US" sz="1300" b="1" dirty="0">
              <a:latin typeface="Arial Black" panose="020B0A04020102020204" pitchFamily="34" charset="0"/>
            </a:endParaRPr>
          </a:p>
          <a:p>
            <a:r>
              <a:rPr lang="en-US" sz="1300" b="1" dirty="0">
                <a:latin typeface="Arial Black" panose="020B0A04020102020204" pitchFamily="34" charset="0"/>
              </a:rPr>
              <a:t>Of course the other exception is the “Graduated Rate Estate”</a:t>
            </a:r>
          </a:p>
        </p:txBody>
      </p:sp>
      <p:sp>
        <p:nvSpPr>
          <p:cNvPr id="4" name="Slide Number Placeholder 3"/>
          <p:cNvSpPr>
            <a:spLocks noGrp="1"/>
          </p:cNvSpPr>
          <p:nvPr>
            <p:ph type="sldNum" sz="quarter" idx="10"/>
          </p:nvPr>
        </p:nvSpPr>
        <p:spPr/>
        <p:txBody>
          <a:bodyPr/>
          <a:lstStyle/>
          <a:p>
            <a:fld id="{1F9C6C5B-9DDE-5F41-A7F4-FE6F2F109803}" type="slidenum">
              <a:rPr lang="en-US" smtClean="0"/>
              <a:t>29</a:t>
            </a:fld>
            <a:endParaRPr lang="en-US"/>
          </a:p>
        </p:txBody>
      </p:sp>
    </p:spTree>
    <p:extLst>
      <p:ext uri="{BB962C8B-B14F-4D97-AF65-F5344CB8AC3E}">
        <p14:creationId xmlns:p14="http://schemas.microsoft.com/office/powerpoint/2010/main" val="21077382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pPr marL="0" lvl="1" defTabSz="923018">
              <a:defRPr/>
            </a:pPr>
            <a:r>
              <a:rPr lang="en-US" sz="1300" b="1" dirty="0">
                <a:latin typeface="Arial Black" panose="020B0A04020102020204" pitchFamily="34" charset="0"/>
              </a:rPr>
              <a:t>Be aware of late filed elections as there is no relief for a late filed election.  Will result in the trust being taxed at the highest marginal rate for the year.</a:t>
            </a:r>
          </a:p>
          <a:p>
            <a:pPr marL="0" lvl="1" defTabSz="923018">
              <a:defRPr/>
            </a:pPr>
            <a:endParaRPr lang="en-US" sz="1300" b="1" dirty="0">
              <a:latin typeface="Arial Black" panose="020B0A04020102020204" pitchFamily="34" charset="0"/>
            </a:endParaRPr>
          </a:p>
          <a:p>
            <a:pPr marL="0" lvl="1" defTabSz="923018">
              <a:defRPr/>
            </a:pPr>
            <a:r>
              <a:rPr lang="en-US" sz="1300" b="1" dirty="0">
                <a:latin typeface="Arial Black" panose="020B0A04020102020204" pitchFamily="34" charset="0"/>
              </a:rPr>
              <a:t>Also important to be aware of recovery tax which will claw-back tax savings for income taxed at graduated rates that should have been taxed at the highest marginal rate. Note the three scenarios where this is triggered.</a:t>
            </a:r>
          </a:p>
          <a:p>
            <a:pPr marL="0" lvl="1" defTabSz="923018">
              <a:defRPr/>
            </a:pPr>
            <a:endParaRPr lang="en-US" sz="1300" b="1" dirty="0">
              <a:latin typeface="Arial Black" panose="020B0A04020102020204" pitchFamily="34" charset="0"/>
            </a:endParaRPr>
          </a:p>
          <a:p>
            <a:pPr marL="0" lvl="1" defTabSz="923018">
              <a:defRPr/>
            </a:pPr>
            <a:r>
              <a:rPr lang="en-US" sz="1300" b="1" dirty="0">
                <a:latin typeface="Arial Black" panose="020B0A04020102020204" pitchFamily="34" charset="0"/>
              </a:rPr>
              <a:t>Example: When a disabled child dies and funds remaining in the trust are distributed to other beneficiaries, the trust is no longer a QDT. The trust must pay the recovery tax penalty on income retained in the trust that received preferential tax rates in previous years. </a:t>
            </a:r>
          </a:p>
          <a:p>
            <a:pPr marL="0" lvl="1" defTabSz="923018">
              <a:defRPr/>
            </a:pPr>
            <a:endParaRPr lang="en-US" sz="1300" b="1" dirty="0">
              <a:latin typeface="Arial Black" panose="020B0A04020102020204" pitchFamily="34" charset="0"/>
            </a:endParaRPr>
          </a:p>
          <a:p>
            <a:pPr marL="0" lvl="1" defTabSz="923018">
              <a:defRPr/>
            </a:pPr>
            <a:r>
              <a:rPr lang="en-US" sz="1300" b="1" dirty="0">
                <a:latin typeface="Arial Black" panose="020B0A04020102020204" pitchFamily="34" charset="0"/>
              </a:rPr>
              <a:t>Example: if a discretionary trust was set up for a disabled person who is not DTC eligible, he/she would not be able to elect for the trust to be a QDT and would be taxed at the highest marginal rate</a:t>
            </a:r>
          </a:p>
          <a:p>
            <a:endParaRPr lang="en-US" dirty="0"/>
          </a:p>
        </p:txBody>
      </p:sp>
      <p:sp>
        <p:nvSpPr>
          <p:cNvPr id="4" name="Slide Number Placeholder 3"/>
          <p:cNvSpPr>
            <a:spLocks noGrp="1"/>
          </p:cNvSpPr>
          <p:nvPr>
            <p:ph type="sldNum" sz="quarter" idx="10"/>
          </p:nvPr>
        </p:nvSpPr>
        <p:spPr/>
        <p:txBody>
          <a:bodyPr/>
          <a:lstStyle/>
          <a:p>
            <a:fld id="{1F9C6C5B-9DDE-5F41-A7F4-FE6F2F109803}" type="slidenum">
              <a:rPr lang="en-US" smtClean="0"/>
              <a:t>31</a:t>
            </a:fld>
            <a:endParaRPr lang="en-US"/>
          </a:p>
        </p:txBody>
      </p:sp>
    </p:spTree>
    <p:extLst>
      <p:ext uri="{BB962C8B-B14F-4D97-AF65-F5344CB8AC3E}">
        <p14:creationId xmlns:p14="http://schemas.microsoft.com/office/powerpoint/2010/main" val="1067258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pPr marL="0" lvl="2" defTabSz="923018">
              <a:defRPr/>
            </a:pPr>
            <a:r>
              <a:rPr lang="en-US" sz="1300" b="1" dirty="0">
                <a:latin typeface="Arial Black" panose="020B0A04020102020204" pitchFamily="34" charset="0"/>
              </a:rPr>
              <a:t>Some Planning strategies for qualifying disability trust.</a:t>
            </a:r>
          </a:p>
          <a:p>
            <a:pPr marL="0" lvl="2" defTabSz="923018">
              <a:defRPr/>
            </a:pPr>
            <a:endParaRPr lang="en-US" sz="1300" b="1" dirty="0">
              <a:latin typeface="Arial Black" panose="020B0A04020102020204" pitchFamily="34" charset="0"/>
            </a:endParaRPr>
          </a:p>
          <a:p>
            <a:pPr marL="0" lvl="2" defTabSz="923018">
              <a:defRPr/>
            </a:pPr>
            <a:r>
              <a:rPr lang="en-US" sz="1300" b="1" dirty="0">
                <a:latin typeface="Arial Black" panose="020B0A04020102020204" pitchFamily="34" charset="0"/>
              </a:rPr>
              <a:t>Efficient investing; having the person with the disability as the only beneficiary to ensure that there is no recovery tax; having insurance proceeds paid to the estate instead of the trust.</a:t>
            </a:r>
          </a:p>
          <a:p>
            <a:pPr marL="0" lvl="2" defTabSz="923018">
              <a:defRPr/>
            </a:pPr>
            <a:endParaRPr lang="en-US" sz="1300" b="1" dirty="0">
              <a:latin typeface="Arial Black" panose="020B0A04020102020204" pitchFamily="34" charset="0"/>
            </a:endParaRPr>
          </a:p>
          <a:p>
            <a:pPr marL="0" lvl="2" defTabSz="923018">
              <a:defRPr/>
            </a:pPr>
            <a:r>
              <a:rPr lang="en-US" sz="1300" b="1" dirty="0">
                <a:latin typeface="Arial Black" panose="020B0A04020102020204" pitchFamily="34" charset="0"/>
              </a:rPr>
              <a:t>Ensuring that an electing beneficiary has capacity to make a joint election.</a:t>
            </a:r>
          </a:p>
          <a:p>
            <a:pPr marL="0" lvl="2" defTabSz="923018">
              <a:defRPr/>
            </a:pPr>
            <a:endParaRPr lang="en-US" sz="1300" b="1" dirty="0">
              <a:latin typeface="Arial Black" panose="020B0A04020102020204" pitchFamily="34" charset="0"/>
            </a:endParaRPr>
          </a:p>
          <a:p>
            <a:pPr marL="0" lvl="2" defTabSz="923018">
              <a:defRPr/>
            </a:pPr>
            <a:r>
              <a:rPr lang="en-US" sz="1300" b="1" dirty="0">
                <a:latin typeface="Arial Black" panose="020B0A04020102020204" pitchFamily="34" charset="0"/>
              </a:rPr>
              <a:t>Planners will need to be mindful of these changes when assisting clients to set up testamentary trusts for disabled family members, and once the trusts are created, the trustees and “electing beneficiary” will need to consider which of the trusts would benefit most from the graduated rates associated with the annual </a:t>
            </a:r>
            <a:r>
              <a:rPr lang="en-US" sz="1300" b="1" i="1" dirty="0">
                <a:latin typeface="Arial Black" panose="020B0A04020102020204" pitchFamily="34" charset="0"/>
              </a:rPr>
              <a:t>QDT</a:t>
            </a:r>
            <a:r>
              <a:rPr lang="en-US" sz="1300" b="1" dirty="0">
                <a:latin typeface="Arial Black" panose="020B0A04020102020204" pitchFamily="34" charset="0"/>
              </a:rPr>
              <a:t> election, based on income and other circumstances, and elect accordingly. </a:t>
            </a:r>
          </a:p>
          <a:p>
            <a:pPr marL="0" lvl="2" defTabSz="923018">
              <a:defRPr/>
            </a:pPr>
            <a:endParaRPr lang="en-US" dirty="0"/>
          </a:p>
        </p:txBody>
      </p:sp>
      <p:sp>
        <p:nvSpPr>
          <p:cNvPr id="4" name="Slide Number Placeholder 3"/>
          <p:cNvSpPr>
            <a:spLocks noGrp="1"/>
          </p:cNvSpPr>
          <p:nvPr>
            <p:ph type="sldNum" sz="quarter" idx="10"/>
          </p:nvPr>
        </p:nvSpPr>
        <p:spPr/>
        <p:txBody>
          <a:bodyPr/>
          <a:lstStyle/>
          <a:p>
            <a:fld id="{1F9C6C5B-9DDE-5F41-A7F4-FE6F2F109803}" type="slidenum">
              <a:rPr lang="en-US" smtClean="0"/>
              <a:t>32</a:t>
            </a:fld>
            <a:endParaRPr lang="en-US"/>
          </a:p>
        </p:txBody>
      </p:sp>
    </p:spTree>
    <p:extLst>
      <p:ext uri="{BB962C8B-B14F-4D97-AF65-F5344CB8AC3E}">
        <p14:creationId xmlns:p14="http://schemas.microsoft.com/office/powerpoint/2010/main" val="1077493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15513AA6-326D-9749-BBFC-46640EA498C5}" type="slidenum">
              <a:rPr lang="en-US" altLang="en-US">
                <a:latin typeface="Arial" charset="0"/>
              </a:rPr>
              <a:pPr fontAlgn="base">
                <a:spcBef>
                  <a:spcPct val="0"/>
                </a:spcBef>
                <a:spcAft>
                  <a:spcPct val="0"/>
                </a:spcAft>
              </a:pPr>
              <a:t>2</a:t>
            </a:fld>
            <a:endParaRPr lang="en-US" altLang="en-US">
              <a:latin typeface="Arial" charset="0"/>
            </a:endParaRPr>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ADE4FF9A-6161-D243-8DBA-CECB64B8C1FC}" type="slidenum">
              <a:rPr lang="en-US" altLang="en-US">
                <a:latin typeface="Arial" charset="0"/>
              </a:rPr>
              <a:pPr fontAlgn="base">
                <a:spcBef>
                  <a:spcPct val="0"/>
                </a:spcBef>
                <a:spcAft>
                  <a:spcPct val="0"/>
                </a:spcAft>
              </a:pPr>
              <a:t>42</a:t>
            </a:fld>
            <a:endParaRPr lang="en-US" altLang="en-US">
              <a:latin typeface="Arial"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D0B186C1-4CDB-9E40-8D75-EF954275F3C2}" type="slidenum">
              <a:rPr lang="en-US" altLang="en-US">
                <a:latin typeface="Arial" charset="0"/>
              </a:rPr>
              <a:pPr fontAlgn="base">
                <a:spcBef>
                  <a:spcPct val="0"/>
                </a:spcBef>
                <a:spcAft>
                  <a:spcPct val="0"/>
                </a:spcAft>
              </a:pPr>
              <a:t>43</a:t>
            </a:fld>
            <a:endParaRPr lang="en-US" altLang="en-US">
              <a:latin typeface="Arial"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A61E1CEB-D3B4-8940-B50B-399A6D955652}" type="slidenum">
              <a:rPr lang="en-US" altLang="en-US">
                <a:latin typeface="Arial" charset="0"/>
              </a:rPr>
              <a:pPr fontAlgn="base">
                <a:spcBef>
                  <a:spcPct val="0"/>
                </a:spcBef>
                <a:spcAft>
                  <a:spcPct val="0"/>
                </a:spcAft>
              </a:pPr>
              <a:t>45</a:t>
            </a:fld>
            <a:endParaRPr lang="en-US" altLang="en-US">
              <a:latin typeface="Arial"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78E596ED-364F-AF40-A907-DCD54AC51690}" type="slidenum">
              <a:rPr lang="en-US" altLang="en-US">
                <a:solidFill>
                  <a:srgbClr val="000000"/>
                </a:solidFill>
                <a:latin typeface="Arial" charset="0"/>
              </a:rPr>
              <a:pPr fontAlgn="base">
                <a:spcBef>
                  <a:spcPct val="0"/>
                </a:spcBef>
                <a:spcAft>
                  <a:spcPct val="0"/>
                </a:spcAft>
              </a:pPr>
              <a:t>4</a:t>
            </a:fld>
            <a:endParaRPr lang="en-US" altLang="en-US">
              <a:solidFill>
                <a:srgbClr val="000000"/>
              </a:solidFill>
              <a:latin typeface="Arial"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E5861EFC-92AA-884F-A842-B49D603EC1CF}" type="slidenum">
              <a:rPr lang="en-US" altLang="en-US">
                <a:latin typeface="Arial" charset="0"/>
              </a:rPr>
              <a:pPr fontAlgn="base">
                <a:spcBef>
                  <a:spcPct val="0"/>
                </a:spcBef>
                <a:spcAft>
                  <a:spcPct val="0"/>
                </a:spcAft>
              </a:pPr>
              <a:t>5</a:t>
            </a:fld>
            <a:endParaRPr lang="en-US" altLang="en-US">
              <a:latin typeface="Arial"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92506585-EFAA-EE41-A9EC-67F9006A2B82}" type="slidenum">
              <a:rPr lang="en-US" altLang="en-US">
                <a:latin typeface="Arial" charset="0"/>
              </a:rPr>
              <a:pPr fontAlgn="base">
                <a:spcBef>
                  <a:spcPct val="0"/>
                </a:spcBef>
                <a:spcAft>
                  <a:spcPct val="0"/>
                </a:spcAft>
              </a:pPr>
              <a:t>6</a:t>
            </a:fld>
            <a:endParaRPr lang="en-US" altLang="en-US">
              <a:latin typeface="Arial"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5E10BD8B-9F38-744B-B901-6BD4594B87EF}" type="slidenum">
              <a:rPr lang="en-US" altLang="en-US">
                <a:latin typeface="Arial" charset="0"/>
              </a:rPr>
              <a:pPr fontAlgn="base">
                <a:spcBef>
                  <a:spcPct val="0"/>
                </a:spcBef>
                <a:spcAft>
                  <a:spcPct val="0"/>
                </a:spcAft>
              </a:pPr>
              <a:t>7</a:t>
            </a:fld>
            <a:endParaRPr lang="en-US" altLang="en-US">
              <a:latin typeface="Arial"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20FFE493-0D14-3141-B8CA-8D72EF8AD5AB}" type="slidenum">
              <a:rPr lang="en-US" altLang="en-US">
                <a:latin typeface="Arial" charset="0"/>
              </a:rPr>
              <a:pPr fontAlgn="base">
                <a:spcBef>
                  <a:spcPct val="0"/>
                </a:spcBef>
                <a:spcAft>
                  <a:spcPct val="0"/>
                </a:spcAft>
              </a:pPr>
              <a:t>8</a:t>
            </a:fld>
            <a:endParaRPr lang="en-US" altLang="en-US">
              <a:latin typeface="Arial"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D49860DA-B915-2E46-B21E-2111A7CE93CB}" type="slidenum">
              <a:rPr lang="en-US" altLang="en-US">
                <a:latin typeface="Arial" charset="0"/>
              </a:rPr>
              <a:pPr fontAlgn="base">
                <a:spcBef>
                  <a:spcPct val="0"/>
                </a:spcBef>
                <a:spcAft>
                  <a:spcPct val="0"/>
                </a:spcAft>
              </a:pPr>
              <a:t>9</a:t>
            </a:fld>
            <a:endParaRPr lang="en-US" altLang="en-US">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31863">
              <a:defRPr>
                <a:solidFill>
                  <a:schemeClr val="tx1"/>
                </a:solidFill>
                <a:latin typeface="Trebuchet MS" charset="0"/>
              </a:defRPr>
            </a:lvl1pPr>
            <a:lvl2pPr marL="742950" indent="-285750" defTabSz="931863">
              <a:defRPr>
                <a:solidFill>
                  <a:schemeClr val="tx1"/>
                </a:solidFill>
                <a:latin typeface="Trebuchet MS" charset="0"/>
              </a:defRPr>
            </a:lvl2pPr>
            <a:lvl3pPr marL="1143000" indent="-228600" defTabSz="931863">
              <a:defRPr>
                <a:solidFill>
                  <a:schemeClr val="tx1"/>
                </a:solidFill>
                <a:latin typeface="Trebuchet MS" charset="0"/>
              </a:defRPr>
            </a:lvl3pPr>
            <a:lvl4pPr marL="1600200" indent="-228600" defTabSz="931863">
              <a:defRPr>
                <a:solidFill>
                  <a:schemeClr val="tx1"/>
                </a:solidFill>
                <a:latin typeface="Trebuchet MS" charset="0"/>
              </a:defRPr>
            </a:lvl4pPr>
            <a:lvl5pPr marL="2057400" indent="-228600" defTabSz="931863">
              <a:defRPr>
                <a:solidFill>
                  <a:schemeClr val="tx1"/>
                </a:solidFill>
                <a:latin typeface="Trebuchet MS" charset="0"/>
              </a:defRPr>
            </a:lvl5pPr>
            <a:lvl6pPr marL="2514600" indent="-228600" defTabSz="931863" eaLnBrk="0" fontAlgn="base" hangingPunct="0">
              <a:spcBef>
                <a:spcPct val="0"/>
              </a:spcBef>
              <a:spcAft>
                <a:spcPct val="0"/>
              </a:spcAft>
              <a:defRPr>
                <a:solidFill>
                  <a:schemeClr val="tx1"/>
                </a:solidFill>
                <a:latin typeface="Trebuchet MS" charset="0"/>
              </a:defRPr>
            </a:lvl6pPr>
            <a:lvl7pPr marL="2971800" indent="-228600" defTabSz="931863" eaLnBrk="0" fontAlgn="base" hangingPunct="0">
              <a:spcBef>
                <a:spcPct val="0"/>
              </a:spcBef>
              <a:spcAft>
                <a:spcPct val="0"/>
              </a:spcAft>
              <a:defRPr>
                <a:solidFill>
                  <a:schemeClr val="tx1"/>
                </a:solidFill>
                <a:latin typeface="Trebuchet MS" charset="0"/>
              </a:defRPr>
            </a:lvl7pPr>
            <a:lvl8pPr marL="3429000" indent="-228600" defTabSz="931863" eaLnBrk="0" fontAlgn="base" hangingPunct="0">
              <a:spcBef>
                <a:spcPct val="0"/>
              </a:spcBef>
              <a:spcAft>
                <a:spcPct val="0"/>
              </a:spcAft>
              <a:defRPr>
                <a:solidFill>
                  <a:schemeClr val="tx1"/>
                </a:solidFill>
                <a:latin typeface="Trebuchet MS" charset="0"/>
              </a:defRPr>
            </a:lvl8pPr>
            <a:lvl9pPr marL="3886200" indent="-228600" defTabSz="931863" eaLnBrk="0" fontAlgn="base" hangingPunct="0">
              <a:spcBef>
                <a:spcPct val="0"/>
              </a:spcBef>
              <a:spcAft>
                <a:spcPct val="0"/>
              </a:spcAft>
              <a:defRPr>
                <a:solidFill>
                  <a:schemeClr val="tx1"/>
                </a:solidFill>
                <a:latin typeface="Trebuchet MS" charset="0"/>
              </a:defRPr>
            </a:lvl9pPr>
          </a:lstStyle>
          <a:p>
            <a:pPr fontAlgn="base">
              <a:spcBef>
                <a:spcPct val="0"/>
              </a:spcBef>
              <a:spcAft>
                <a:spcPct val="0"/>
              </a:spcAft>
            </a:pPr>
            <a:fld id="{D8BC9E49-E268-8641-82FE-A58A0D1DD362}" type="slidenum">
              <a:rPr lang="en-US" altLang="en-US">
                <a:solidFill>
                  <a:srgbClr val="000000"/>
                </a:solidFill>
                <a:latin typeface="Arial" charset="0"/>
              </a:rPr>
              <a:pPr fontAlgn="base">
                <a:spcBef>
                  <a:spcPct val="0"/>
                </a:spcBef>
                <a:spcAft>
                  <a:spcPct val="0"/>
                </a:spcAft>
              </a:pPr>
              <a:t>13</a:t>
            </a:fld>
            <a:endParaRPr lang="en-US" altLang="en-US">
              <a:solidFill>
                <a:srgbClr val="000000"/>
              </a:solidFill>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FAA26D3D-D897-4be2-8F04-BA451C77F1D7}">
              <ma14:placeholderFlag xmlns:ma14="http://schemas.microsoft.com/office/mac/drawingml/2011/main" val="1"/>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p:cNvGrpSpPr>
            <a:grpSpLocks/>
          </p:cNvGrpSpPr>
          <p:nvPr/>
        </p:nvGrpSpPr>
        <p:grpSpPr bwMode="auto">
          <a:xfrm>
            <a:off x="-7938" y="-7938"/>
            <a:ext cx="9837738" cy="6873876"/>
            <a:chOff x="-8466" y="-8468"/>
            <a:chExt cx="9169804" cy="6874935"/>
          </a:xfrm>
        </p:grpSpPr>
        <p:cxnSp>
          <p:nvCxnSpPr>
            <p:cNvPr id="5" name="Straight Connector 4"/>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6"/>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8"/>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270C119D-5B95-1046-A4F0-D0FECDB80D6B}" type="slidenum">
              <a:rPr lang="en-US" altLang="en-US"/>
              <a:pPr>
                <a:defRPr/>
              </a:pPr>
              <a:t>‹#›</a:t>
            </a:fld>
            <a:endParaRPr lang="en-US" altLang="en-US"/>
          </a:p>
        </p:txBody>
      </p:sp>
    </p:spTree>
    <p:extLst>
      <p:ext uri="{BB962C8B-B14F-4D97-AF65-F5344CB8AC3E}">
        <p14:creationId xmlns:p14="http://schemas.microsoft.com/office/powerpoint/2010/main" val="110058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63CEE42-39DD-F34C-992F-4589CB7D47E8}" type="slidenum">
              <a:rPr lang="en-US" altLang="en-US"/>
              <a:pPr>
                <a:defRPr/>
              </a:pPr>
              <a:t>‹#›</a:t>
            </a:fld>
            <a:endParaRPr lang="en-US" altLang="en-US"/>
          </a:p>
        </p:txBody>
      </p:sp>
    </p:spTree>
    <p:extLst>
      <p:ext uri="{BB962C8B-B14F-4D97-AF65-F5344CB8AC3E}">
        <p14:creationId xmlns:p14="http://schemas.microsoft.com/office/powerpoint/2010/main" val="1740654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17A21A47-AD9E-3741-928D-0938131E2D55}" type="slidenum">
              <a:rPr lang="en-US" altLang="en-US"/>
              <a:pPr>
                <a:defRPr/>
              </a:pPr>
              <a:t>‹#›</a:t>
            </a:fld>
            <a:endParaRPr lang="en-US" altLang="en-US"/>
          </a:p>
        </p:txBody>
      </p:sp>
    </p:spTree>
    <p:extLst>
      <p:ext uri="{BB962C8B-B14F-4D97-AF65-F5344CB8AC3E}">
        <p14:creationId xmlns:p14="http://schemas.microsoft.com/office/powerpoint/2010/main" val="13064190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2A5AE6-649B-9746-89C8-15518DE95F1D}" type="slidenum">
              <a:rPr lang="en-US" altLang="en-US"/>
              <a:pPr>
                <a:defRPr/>
              </a:pPr>
              <a:t>‹#›</a:t>
            </a:fld>
            <a:endParaRPr lang="en-US" altLang="en-US"/>
          </a:p>
        </p:txBody>
      </p:sp>
    </p:spTree>
    <p:extLst>
      <p:ext uri="{BB962C8B-B14F-4D97-AF65-F5344CB8AC3E}">
        <p14:creationId xmlns:p14="http://schemas.microsoft.com/office/powerpoint/2010/main" val="6744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6" name="TextBox 5"/>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defTabSz="457200" fontAlgn="base">
              <a:spcBef>
                <a:spcPct val="0"/>
              </a:spcBef>
              <a:spcAft>
                <a:spcPct val="0"/>
              </a:spcAft>
              <a:defRPr>
                <a:solidFill>
                  <a:schemeClr val="tx1"/>
                </a:solidFill>
                <a:latin typeface="Trebuchet MS" panose="020B0603020202020204" pitchFamily="34" charset="0"/>
              </a:defRPr>
            </a:lvl6pPr>
            <a:lvl7pPr marL="2971800" indent="-228600" defTabSz="457200" fontAlgn="base">
              <a:spcBef>
                <a:spcPct val="0"/>
              </a:spcBef>
              <a:spcAft>
                <a:spcPct val="0"/>
              </a:spcAft>
              <a:defRPr>
                <a:solidFill>
                  <a:schemeClr val="tx1"/>
                </a:solidFill>
                <a:latin typeface="Trebuchet MS" panose="020B0603020202020204" pitchFamily="34" charset="0"/>
              </a:defRPr>
            </a:lvl7pPr>
            <a:lvl8pPr marL="3429000" indent="-228600" defTabSz="457200" fontAlgn="base">
              <a:spcBef>
                <a:spcPct val="0"/>
              </a:spcBef>
              <a:spcAft>
                <a:spcPct val="0"/>
              </a:spcAft>
              <a:defRPr>
                <a:solidFill>
                  <a:schemeClr val="tx1"/>
                </a:solidFill>
                <a:latin typeface="Trebuchet MS" panose="020B0603020202020204" pitchFamily="34" charset="0"/>
              </a:defRPr>
            </a:lvl8pPr>
            <a:lvl9pPr marL="3886200" indent="-228600" defTabSz="457200" fontAlgn="base">
              <a:spcBef>
                <a:spcPct val="0"/>
              </a:spcBef>
              <a:spcAft>
                <a:spcPct val="0"/>
              </a:spcAft>
              <a:defRPr>
                <a:solidFill>
                  <a:schemeClr val="tx1"/>
                </a:solidFill>
                <a:latin typeface="Trebuchet MS" panose="020B0603020202020204" pitchFamily="34" charset="0"/>
              </a:defRPr>
            </a:lvl9pPr>
          </a:lstStyle>
          <a:p>
            <a:pPr eaLnBrk="1" hangingPunct="1">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066B6408-86AF-4343-97F6-BD6F45A8F3DC}" type="slidenum">
              <a:rPr lang="en-US" altLang="en-US"/>
              <a:pPr>
                <a:defRPr/>
              </a:pPr>
              <a:t>‹#›</a:t>
            </a:fld>
            <a:endParaRPr lang="en-US" altLang="en-US"/>
          </a:p>
        </p:txBody>
      </p:sp>
    </p:spTree>
    <p:extLst>
      <p:ext uri="{BB962C8B-B14F-4D97-AF65-F5344CB8AC3E}">
        <p14:creationId xmlns:p14="http://schemas.microsoft.com/office/powerpoint/2010/main" val="11116622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7B6CE73C-31AB-794E-8276-1F90C6FCF41C}" type="slidenum">
              <a:rPr lang="en-US" altLang="en-US"/>
              <a:pPr>
                <a:defRPr/>
              </a:pPr>
              <a:t>‹#›</a:t>
            </a:fld>
            <a:endParaRPr lang="en-US" altLang="en-US"/>
          </a:p>
        </p:txBody>
      </p:sp>
    </p:spTree>
    <p:extLst>
      <p:ext uri="{BB962C8B-B14F-4D97-AF65-F5344CB8AC3E}">
        <p14:creationId xmlns:p14="http://schemas.microsoft.com/office/powerpoint/2010/main" val="1678468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4E2C3C-5E04-2748-8382-1914E73BF9F3}" type="slidenum">
              <a:rPr lang="en-US" altLang="en-US"/>
              <a:pPr>
                <a:defRPr/>
              </a:pPr>
              <a:t>‹#›</a:t>
            </a:fld>
            <a:endParaRPr lang="en-US" altLang="en-US"/>
          </a:p>
        </p:txBody>
      </p:sp>
    </p:spTree>
    <p:extLst>
      <p:ext uri="{BB962C8B-B14F-4D97-AF65-F5344CB8AC3E}">
        <p14:creationId xmlns:p14="http://schemas.microsoft.com/office/powerpoint/2010/main" val="674220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5862661-0643-9C42-8643-F9E2DD740AE4}" type="slidenum">
              <a:rPr lang="en-US" altLang="en-US"/>
              <a:pPr>
                <a:defRPr/>
              </a:pPr>
              <a:t>‹#›</a:t>
            </a:fld>
            <a:endParaRPr lang="en-US" altLang="en-US"/>
          </a:p>
        </p:txBody>
      </p:sp>
    </p:spTree>
    <p:extLst>
      <p:ext uri="{BB962C8B-B14F-4D97-AF65-F5344CB8AC3E}">
        <p14:creationId xmlns:p14="http://schemas.microsoft.com/office/powerpoint/2010/main" val="149565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6AE5C8-2B0D-6E41-913B-E58AEE4DD699}" type="slidenum">
              <a:rPr lang="en-US" altLang="en-US"/>
              <a:pPr>
                <a:defRPr/>
              </a:pPr>
              <a:t>‹#›</a:t>
            </a:fld>
            <a:endParaRPr lang="en-US" altLang="en-US"/>
          </a:p>
        </p:txBody>
      </p:sp>
    </p:spTree>
    <p:extLst>
      <p:ext uri="{BB962C8B-B14F-4D97-AF65-F5344CB8AC3E}">
        <p14:creationId xmlns:p14="http://schemas.microsoft.com/office/powerpoint/2010/main" val="2013545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1E11EF4-0264-C04E-8EEA-48AAEC337327}" type="slidenum">
              <a:rPr lang="en-US" altLang="en-US"/>
              <a:pPr>
                <a:defRPr/>
              </a:pPr>
              <a:t>‹#›</a:t>
            </a:fld>
            <a:endParaRPr lang="en-US" altLang="en-US"/>
          </a:p>
        </p:txBody>
      </p:sp>
    </p:spTree>
    <p:extLst>
      <p:ext uri="{BB962C8B-B14F-4D97-AF65-F5344CB8AC3E}">
        <p14:creationId xmlns:p14="http://schemas.microsoft.com/office/powerpoint/2010/main" val="1604631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84A33BB-CBB9-9548-9774-6C01C7A5D62F}" type="slidenum">
              <a:rPr lang="en-US" altLang="en-US"/>
              <a:pPr>
                <a:defRPr/>
              </a:pPr>
              <a:t>‹#›</a:t>
            </a:fld>
            <a:endParaRPr lang="en-US" altLang="en-US"/>
          </a:p>
        </p:txBody>
      </p:sp>
    </p:spTree>
    <p:extLst>
      <p:ext uri="{BB962C8B-B14F-4D97-AF65-F5344CB8AC3E}">
        <p14:creationId xmlns:p14="http://schemas.microsoft.com/office/powerpoint/2010/main" val="94438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5FDB2D8-9373-2747-9087-230231D18AB2}" type="slidenum">
              <a:rPr lang="en-US" altLang="en-US"/>
              <a:pPr>
                <a:defRPr/>
              </a:pPr>
              <a:t>‹#›</a:t>
            </a:fld>
            <a:endParaRPr lang="en-US" altLang="en-US"/>
          </a:p>
        </p:txBody>
      </p:sp>
    </p:spTree>
    <p:extLst>
      <p:ext uri="{BB962C8B-B14F-4D97-AF65-F5344CB8AC3E}">
        <p14:creationId xmlns:p14="http://schemas.microsoft.com/office/powerpoint/2010/main" val="22495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354B02A-A372-D74C-99DD-BBB9DDC703AF}" type="slidenum">
              <a:rPr lang="en-US" altLang="en-US"/>
              <a:pPr>
                <a:defRPr/>
              </a:pPr>
              <a:t>‹#›</a:t>
            </a:fld>
            <a:endParaRPr lang="en-US" altLang="en-US"/>
          </a:p>
        </p:txBody>
      </p:sp>
    </p:spTree>
    <p:extLst>
      <p:ext uri="{BB962C8B-B14F-4D97-AF65-F5344CB8AC3E}">
        <p14:creationId xmlns:p14="http://schemas.microsoft.com/office/powerpoint/2010/main" val="1317181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EBE9FCE-E2E6-2944-BF4A-CAB5ECF5252D}" type="slidenum">
              <a:rPr lang="en-US" altLang="en-US"/>
              <a:pPr>
                <a:defRPr/>
              </a:pPr>
              <a:t>‹#›</a:t>
            </a:fld>
            <a:endParaRPr lang="en-US" altLang="en-US"/>
          </a:p>
        </p:txBody>
      </p:sp>
    </p:spTree>
    <p:extLst>
      <p:ext uri="{BB962C8B-B14F-4D97-AF65-F5344CB8AC3E}">
        <p14:creationId xmlns:p14="http://schemas.microsoft.com/office/powerpoint/2010/main" val="1611667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3571275" y="514925"/>
            <a:ext cx="3386037" cy="5526437"/>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2E20D2-24DC-7441-82FC-1E74998F3847}" type="slidenum">
              <a:rPr lang="en-US" altLang="en-US"/>
              <a:pPr>
                <a:defRPr/>
              </a:pPr>
              <a:t>‹#›</a:t>
            </a:fld>
            <a:endParaRPr lang="en-US" altLang="en-US"/>
          </a:p>
        </p:txBody>
      </p:sp>
    </p:spTree>
    <p:extLst>
      <p:ext uri="{BB962C8B-B14F-4D97-AF65-F5344CB8AC3E}">
        <p14:creationId xmlns:p14="http://schemas.microsoft.com/office/powerpoint/2010/main" val="1085037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854F2C7-2F3E-E049-AE0D-0CFC1681E073}" type="slidenum">
              <a:rPr lang="en-US" altLang="en-US"/>
              <a:pPr>
                <a:defRPr/>
              </a:pPr>
              <a:t>‹#›</a:t>
            </a:fld>
            <a:endParaRPr lang="en-US" altLang="en-US"/>
          </a:p>
        </p:txBody>
      </p:sp>
    </p:spTree>
    <p:extLst>
      <p:ext uri="{BB962C8B-B14F-4D97-AF65-F5344CB8AC3E}">
        <p14:creationId xmlns:p14="http://schemas.microsoft.com/office/powerpoint/2010/main" val="19490277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837738"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bwMode="auto">
          <a:xfrm>
            <a:off x="533400" y="304800"/>
            <a:ext cx="6348413" cy="9144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3" name="Text Placeholder 2"/>
          <p:cNvSpPr>
            <a:spLocks noGrp="1"/>
          </p:cNvSpPr>
          <p:nvPr>
            <p:ph type="body" idx="1"/>
          </p:nvPr>
        </p:nvSpPr>
        <p:spPr bwMode="auto">
          <a:xfrm>
            <a:off x="609600" y="1676400"/>
            <a:ext cx="6348413" cy="48006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accent1"/>
                </a:solidFill>
                <a:latin typeface="+mn-lt"/>
              </a:defRPr>
            </a:lvl1pPr>
          </a:lstStyle>
          <a:p>
            <a:pPr>
              <a:defRPr/>
            </a:pPr>
            <a:fld id="{0A486C72-A620-EA4F-B446-6FF71573BE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13"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14" r:id="rId11"/>
    <p:sldLayoutId id="2147484009" r:id="rId12"/>
    <p:sldLayoutId id="2147484015" r:id="rId13"/>
    <p:sldLayoutId id="2147484010" r:id="rId14"/>
    <p:sldLayoutId id="2147484011" r:id="rId15"/>
    <p:sldLayoutId id="2147484012" r:id="rId16"/>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stCondLst>
                                            <p:cond delay="0"/>
                                          </p:stCondLst>
                                        </p:cTn>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stCondLst>
                                            <p:cond delay="0"/>
                                          </p:stCondLst>
                                        </p:cTn>
                                        <p:tgtEl>
                                          <p:spTgt spid="3">
                                            <p:txEl>
                                              <p:pRg st="0" end="0"/>
                                            </p:txEl>
                                          </p:spTgt>
                                        </p:tgtEl>
                                      </p:cBhvr>
                                    </p:animEffect>
                                  </p:childTnLst>
                                </p:cTn>
                              </p:par>
                              <p:par>
                                <p:cTn id="13" presetID="10" presetClass="entr" presetSubtype="0" fill="hold" grpId="0" nodeType="with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stCondLst>
                                            <p:cond delay="0"/>
                                          </p:stCondLst>
                                        </p:cTn>
                                        <p:tgtEl>
                                          <p:spTgt spid="3">
                                            <p:txEl>
                                              <p:pRg st="1" end="1"/>
                                            </p:txEl>
                                          </p:spTgt>
                                        </p:tgtEl>
                                      </p:cBhvr>
                                    </p:animEffect>
                                  </p:childTnLst>
                                </p:cTn>
                              </p:par>
                              <p:par>
                                <p:cTn id="16" presetID="10" presetClass="entr" presetSubtype="0" fill="hold" grpId="0" nodeType="withEffect">
                                  <p:stCondLst>
                                    <p:cond delay="0"/>
                                  </p:stCondLst>
                                  <p:iterate type="lt">
                                    <p:tmPct val="10000"/>
                                  </p:iterate>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stCondLst>
                                            <p:cond delay="0"/>
                                          </p:stCondLst>
                                        </p:cTn>
                                        <p:tgtEl>
                                          <p:spTgt spid="3">
                                            <p:txEl>
                                              <p:pRg st="2" end="2"/>
                                            </p:txEl>
                                          </p:spTgt>
                                        </p:tgtEl>
                                      </p:cBhvr>
                                    </p:animEffect>
                                  </p:childTnLst>
                                </p:cTn>
                              </p:par>
                              <p:par>
                                <p:cTn id="19" presetID="10" presetClass="entr" presetSubtype="0" fill="hold" grpId="0" nodeType="withEffect">
                                  <p:stCondLst>
                                    <p:cond delay="0"/>
                                  </p:stCondLst>
                                  <p:iterate type="lt">
                                    <p:tmPct val="10000"/>
                                  </p:iterate>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stCondLst>
                                            <p:cond delay="0"/>
                                          </p:stCondLst>
                                        </p:cTn>
                                        <p:tgtEl>
                                          <p:spTgt spid="3">
                                            <p:txEl>
                                              <p:pRg st="3" end="3"/>
                                            </p:txEl>
                                          </p:spTgt>
                                        </p:tgtEl>
                                      </p:cBhvr>
                                    </p:animEffect>
                                  </p:childTnLst>
                                </p:cTn>
                              </p:par>
                              <p:par>
                                <p:cTn id="22" presetID="10" presetClass="entr" presetSubtype="0" fill="hold" grpId="0" nodeType="withEffect">
                                  <p:stCondLst>
                                    <p:cond delay="0"/>
                                  </p:stCondLst>
                                  <p:iterate type="lt">
                                    <p:tmPct val="10000"/>
                                  </p:iterate>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click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2">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3">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4">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 lvl="5">
            <p:tnLst>
              <p:par>
                <p:cTn presetID="10" presetClass="entr" presetSubtype="0" fill="hold" nodeType="withEffect">
                  <p:stCondLst>
                    <p:cond delay="0"/>
                  </p:stCondLst>
                  <p:iterate type="lt">
                    <p:tmPct val="10000"/>
                  </p:iterate>
                  <p:childTnLst>
                    <p:set>
                      <p:cBhvr>
                        <p:cTn dur="1" fill="hold">
                          <p:stCondLst>
                            <p:cond delay="0"/>
                          </p:stCondLst>
                        </p:cTn>
                        <p:tgtEl>
                          <p:spTgt spid="3"/>
                        </p:tgtEl>
                        <p:attrNameLst>
                          <p:attrName>style.visibility</p:attrName>
                        </p:attrNameLst>
                      </p:cBhvr>
                      <p:to>
                        <p:strVal val="visible"/>
                      </p:to>
                    </p:set>
                    <p:animEffect transition="in" filter="fade">
                      <p:cBhvr>
                        <p:cTn dur="500">
                          <p:stCondLst>
                            <p:cond delay="0"/>
                          </p:stCondLst>
                        </p:cTn>
                        <p:tgtEl>
                          <p:spTgt spid="3"/>
                        </p:tgtEl>
                      </p:cBhvr>
                    </p:animEffect>
                  </p:childTnLst>
                </p:cTn>
              </p:par>
            </p:tnLst>
          </p:tmpl>
        </p:tmplLst>
      </p:bldP>
    </p:bldLst>
  </p:timing>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mklaw.net/" TargetMode="External"/><Relationship Id="rId4" Type="http://schemas.openxmlformats.org/officeDocument/2006/relationships/hyperlink" Target="mailto:info@kmklaw.net"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3.xml.rels><?xml version="1.0" encoding="UTF-8" standalone="yes"?>
<Relationships xmlns="http://schemas.openxmlformats.org/package/2006/relationships"><Relationship Id="rId3" Type="http://schemas.openxmlformats.org/officeDocument/2006/relationships/hyperlink" Target="http://www.bclaws.ca/civix/document/id/complete/statreg/96464_01" TargetMode="External"/><Relationship Id="rId4" Type="http://schemas.openxmlformats.org/officeDocument/2006/relationships/hyperlink" Target="http://www.hsd.gov.bc.ca/" TargetMode="External"/><Relationship Id="rId5" Type="http://schemas.openxmlformats.org/officeDocument/2006/relationships/hyperlink" Target="http://www.plan.ca/" TargetMode="External"/><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s>
</file>

<file path=ppt/slides/_rels/slide45.xml.rels><?xml version="1.0" encoding="UTF-8" standalone="yes"?>
<Relationships xmlns="http://schemas.openxmlformats.org/package/2006/relationships"><Relationship Id="rId3" Type="http://schemas.openxmlformats.org/officeDocument/2006/relationships/hyperlink" Target="http://www.kmklaw.net/" TargetMode="External"/><Relationship Id="rId4" Type="http://schemas.openxmlformats.org/officeDocument/2006/relationships/hyperlink" Target="http://www.kmklaw.ca/" TargetMode="External"/><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2400" y="381000"/>
            <a:ext cx="8305800" cy="1475315"/>
          </a:xfrm>
        </p:spPr>
        <p:txBody>
          <a:bodyPr/>
          <a:lstStyle/>
          <a:p>
            <a:pPr algn="ctr" eaLnBrk="1" hangingPunct="1">
              <a:lnSpc>
                <a:spcPct val="80000"/>
              </a:lnSpc>
            </a:pPr>
            <a:r>
              <a:rPr lang="en-US" altLang="en-US" b="1" dirty="0"/>
              <a:t/>
            </a:r>
            <a:br>
              <a:rPr lang="en-US" altLang="en-US" b="1" dirty="0"/>
            </a:br>
            <a:r>
              <a:rPr lang="en-US" altLang="en-US" b="1" dirty="0"/>
              <a:t/>
            </a:r>
            <a:br>
              <a:rPr lang="en-US" altLang="en-US" b="1" dirty="0"/>
            </a:br>
            <a:r>
              <a:rPr lang="en-US" altLang="en-US" b="1" dirty="0" smtClean="0"/>
              <a:t/>
            </a:r>
            <a:br>
              <a:rPr lang="en-US" altLang="en-US" b="1" dirty="0" smtClean="0"/>
            </a:br>
            <a:r>
              <a:rPr lang="en-US" altLang="en-US" b="1" dirty="0"/>
              <a:t/>
            </a:r>
            <a:br>
              <a:rPr lang="en-US" altLang="en-US" b="1" dirty="0"/>
            </a:br>
            <a:r>
              <a:rPr lang="en-US" altLang="en-US" sz="4400" b="1" dirty="0" smtClean="0">
                <a:solidFill>
                  <a:sysClr val="windowText" lastClr="000000"/>
                </a:solidFill>
              </a:rPr>
              <a:t>ROLE OF TRUSTEES AND DISABILITY TRUSTS</a:t>
            </a:r>
            <a:endParaRPr lang="en-US" altLang="en-US" sz="4400" b="1" dirty="0">
              <a:solidFill>
                <a:sysClr val="windowText" lastClr="000000"/>
              </a:solidFill>
            </a:endParaRPr>
          </a:p>
        </p:txBody>
      </p:sp>
      <p:sp>
        <p:nvSpPr>
          <p:cNvPr id="2051" name="Rectangle 3"/>
          <p:cNvSpPr>
            <a:spLocks noGrp="1" noChangeArrowheads="1"/>
          </p:cNvSpPr>
          <p:nvPr>
            <p:ph type="subTitle" idx="1"/>
          </p:nvPr>
        </p:nvSpPr>
        <p:spPr>
          <a:xfrm>
            <a:off x="685800" y="2383895"/>
            <a:ext cx="6400800" cy="1143000"/>
          </a:xfrm>
        </p:spPr>
        <p:txBody>
          <a:bodyPr rtlCol="0">
            <a:normAutofit fontScale="62500" lnSpcReduction="20000"/>
          </a:bodyPr>
          <a:lstStyle/>
          <a:p>
            <a:pPr algn="ctr" eaLnBrk="1" fontAlgn="auto" hangingPunct="1">
              <a:lnSpc>
                <a:spcPct val="80000"/>
              </a:lnSpc>
              <a:spcAft>
                <a:spcPts val="0"/>
              </a:spcAft>
              <a:buFont typeface="Wingdings 3" panose="05040102010807070707" pitchFamily="18" charset="2"/>
              <a:buNone/>
              <a:defRPr/>
            </a:pPr>
            <a:r>
              <a:rPr lang="en-US" sz="2000" b="1" dirty="0">
                <a:solidFill>
                  <a:schemeClr val="tx2"/>
                </a:solidFill>
              </a:rPr>
              <a:t>  </a:t>
            </a:r>
            <a:r>
              <a:rPr lang="en-US" sz="2000" b="1" dirty="0" smtClean="0">
                <a:solidFill>
                  <a:schemeClr val="tx2"/>
                </a:solidFill>
              </a:rPr>
              <a:t> </a:t>
            </a:r>
            <a:r>
              <a:rPr lang="en-US" sz="3100" b="1" dirty="0" smtClean="0">
                <a:solidFill>
                  <a:sysClr val="windowText" lastClr="000000"/>
                </a:solidFill>
                <a:ea typeface="Arial" charset="0"/>
                <a:cs typeface="Arial" charset="0"/>
              </a:rPr>
              <a:t>In Association with Family </a:t>
            </a:r>
            <a:r>
              <a:rPr lang="en-US" sz="3100" b="1" dirty="0">
                <a:solidFill>
                  <a:sysClr val="windowText" lastClr="000000"/>
                </a:solidFill>
                <a:latin typeface="+mj-lt"/>
                <a:ea typeface="Arial" charset="0"/>
                <a:cs typeface="Arial" charset="0"/>
              </a:rPr>
              <a:t>Support</a:t>
            </a:r>
            <a:r>
              <a:rPr lang="en-US" sz="3100" b="1" dirty="0">
                <a:solidFill>
                  <a:sysClr val="windowText" lastClr="000000"/>
                </a:solidFill>
                <a:ea typeface="Arial" charset="0"/>
                <a:cs typeface="Arial" charset="0"/>
              </a:rPr>
              <a:t> </a:t>
            </a:r>
            <a:endParaRPr lang="en-US" sz="3100" b="1" dirty="0" smtClean="0">
              <a:solidFill>
                <a:sysClr val="windowText" lastClr="000000"/>
              </a:solidFill>
              <a:ea typeface="Arial" charset="0"/>
              <a:cs typeface="Arial" charset="0"/>
            </a:endParaRPr>
          </a:p>
          <a:p>
            <a:pPr algn="ctr" eaLnBrk="1" fontAlgn="auto" hangingPunct="1">
              <a:lnSpc>
                <a:spcPct val="80000"/>
              </a:lnSpc>
              <a:spcAft>
                <a:spcPts val="0"/>
              </a:spcAft>
              <a:buFont typeface="Wingdings 3" panose="05040102010807070707" pitchFamily="18" charset="2"/>
              <a:buNone/>
              <a:defRPr/>
            </a:pPr>
            <a:r>
              <a:rPr lang="en-US" sz="3100" b="1" dirty="0" smtClean="0">
                <a:solidFill>
                  <a:sysClr val="windowText" lastClr="000000"/>
                </a:solidFill>
                <a:ea typeface="Arial" charset="0"/>
                <a:cs typeface="Arial" charset="0"/>
              </a:rPr>
              <a:t>Institute </a:t>
            </a:r>
            <a:r>
              <a:rPr lang="en-US" sz="3100" b="1" dirty="0">
                <a:solidFill>
                  <a:sysClr val="windowText" lastClr="000000"/>
                </a:solidFill>
                <a:ea typeface="Arial" charset="0"/>
                <a:cs typeface="Arial" charset="0"/>
              </a:rPr>
              <a:t>of BC</a:t>
            </a:r>
          </a:p>
          <a:p>
            <a:pPr eaLnBrk="1" fontAlgn="auto" hangingPunct="1">
              <a:lnSpc>
                <a:spcPct val="80000"/>
              </a:lnSpc>
              <a:spcAft>
                <a:spcPts val="0"/>
              </a:spcAft>
              <a:defRPr/>
            </a:pPr>
            <a:endParaRPr lang="en-US" sz="2000" b="1" dirty="0">
              <a:solidFill>
                <a:schemeClr val="tx2"/>
              </a:solidFill>
            </a:endParaRPr>
          </a:p>
          <a:p>
            <a:pPr algn="ctr" eaLnBrk="1" fontAlgn="auto" hangingPunct="1">
              <a:lnSpc>
                <a:spcPct val="80000"/>
              </a:lnSpc>
              <a:spcAft>
                <a:spcPts val="0"/>
              </a:spcAft>
              <a:defRPr/>
            </a:pPr>
            <a:r>
              <a:rPr lang="en-US" sz="2800" b="1" dirty="0">
                <a:solidFill>
                  <a:schemeClr val="tx1"/>
                </a:solidFill>
              </a:rPr>
              <a:t>MAY 16, 2017</a:t>
            </a:r>
          </a:p>
          <a:p>
            <a:pPr algn="ctr" eaLnBrk="1" fontAlgn="auto" hangingPunct="1">
              <a:lnSpc>
                <a:spcPct val="80000"/>
              </a:lnSpc>
              <a:spcAft>
                <a:spcPts val="0"/>
              </a:spcAft>
              <a:defRPr/>
            </a:pPr>
            <a:endParaRPr lang="en-US" sz="2800" b="1" dirty="0">
              <a:solidFill>
                <a:schemeClr val="tx2"/>
              </a:solidFill>
            </a:endParaRPr>
          </a:p>
          <a:p>
            <a:pPr algn="ctr" eaLnBrk="1" fontAlgn="auto" hangingPunct="1">
              <a:lnSpc>
                <a:spcPct val="80000"/>
              </a:lnSpc>
              <a:spcAft>
                <a:spcPts val="0"/>
              </a:spcAft>
              <a:defRPr/>
            </a:pPr>
            <a:endParaRPr lang="en-US" b="1" dirty="0">
              <a:solidFill>
                <a:schemeClr val="tx2"/>
              </a:solidFill>
            </a:endParaRPr>
          </a:p>
          <a:p>
            <a:pPr eaLnBrk="1" fontAlgn="auto" hangingPunct="1">
              <a:lnSpc>
                <a:spcPct val="80000"/>
              </a:lnSpc>
              <a:spcAft>
                <a:spcPts val="0"/>
              </a:spcAft>
              <a:defRPr/>
            </a:pPr>
            <a:endParaRPr lang="en-US" b="1" dirty="0">
              <a:solidFill>
                <a:schemeClr val="tx2"/>
              </a:solidFill>
            </a:endParaRPr>
          </a:p>
        </p:txBody>
      </p:sp>
      <p:sp>
        <p:nvSpPr>
          <p:cNvPr id="7172" name="Text Box 7"/>
          <p:cNvSpPr txBox="1">
            <a:spLocks noChangeArrowheads="1"/>
          </p:cNvSpPr>
          <p:nvPr/>
        </p:nvSpPr>
        <p:spPr bwMode="auto">
          <a:xfrm>
            <a:off x="1295400" y="4185443"/>
            <a:ext cx="5181600" cy="20928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lgn="ctr" eaLnBrk="1" hangingPunct="1">
              <a:spcBef>
                <a:spcPct val="50000"/>
              </a:spcBef>
              <a:buClrTx/>
              <a:buSzTx/>
              <a:buFontTx/>
              <a:buNone/>
              <a:defRPr/>
            </a:pPr>
            <a:r>
              <a:rPr lang="en-US" altLang="en-US" b="1" dirty="0">
                <a:solidFill>
                  <a:sysClr val="windowText" lastClr="000000"/>
                </a:solidFill>
                <a:latin typeface="Arial" panose="020B0604020202020204" pitchFamily="34" charset="0"/>
              </a:rPr>
              <a:t>Presented By:</a:t>
            </a:r>
          </a:p>
          <a:p>
            <a:pPr algn="ctr" eaLnBrk="1" hangingPunct="1">
              <a:lnSpc>
                <a:spcPct val="50000"/>
              </a:lnSpc>
              <a:spcBef>
                <a:spcPct val="50000"/>
              </a:spcBef>
              <a:buClrTx/>
              <a:buSzTx/>
              <a:buFontTx/>
              <a:buNone/>
            </a:pPr>
            <a:r>
              <a:rPr lang="en-US" altLang="en-US" sz="1600" b="1" cap="all" dirty="0">
                <a:solidFill>
                  <a:sysClr val="windowText" lastClr="000000"/>
                </a:solidFill>
              </a:rPr>
              <a:t>Ken M. Kramer</a:t>
            </a:r>
            <a:r>
              <a:rPr lang="en-US" altLang="en-US" sz="1600" b="1" dirty="0">
                <a:solidFill>
                  <a:sysClr val="windowText" lastClr="000000"/>
                </a:solidFill>
              </a:rPr>
              <a:t>, Q.C., Principal &amp; Senior Associate </a:t>
            </a:r>
            <a:endParaRPr lang="en-US" altLang="en-US" sz="1400" b="1" dirty="0">
              <a:solidFill>
                <a:sysClr val="windowText" lastClr="000000"/>
              </a:solidFill>
              <a:latin typeface="Arial" charset="0"/>
            </a:endParaRPr>
          </a:p>
          <a:p>
            <a:pPr algn="ctr" eaLnBrk="1" hangingPunct="1">
              <a:lnSpc>
                <a:spcPct val="50000"/>
              </a:lnSpc>
              <a:spcBef>
                <a:spcPct val="50000"/>
              </a:spcBef>
              <a:buClrTx/>
              <a:buSzTx/>
              <a:buFontTx/>
              <a:buNone/>
            </a:pPr>
            <a:r>
              <a:rPr lang="en-US" altLang="en-US" sz="1600" b="1" dirty="0">
                <a:solidFill>
                  <a:schemeClr val="tx1"/>
                </a:solidFill>
              </a:rPr>
              <a:t>KMK LAW CORPORATION</a:t>
            </a:r>
          </a:p>
          <a:p>
            <a:pPr algn="ctr" eaLnBrk="1" hangingPunct="1">
              <a:lnSpc>
                <a:spcPct val="50000"/>
              </a:lnSpc>
              <a:spcBef>
                <a:spcPct val="50000"/>
              </a:spcBef>
              <a:buClrTx/>
              <a:buSzTx/>
              <a:buFontTx/>
              <a:buNone/>
            </a:pPr>
            <a:r>
              <a:rPr lang="en-US" altLang="en-US" sz="1600" dirty="0">
                <a:solidFill>
                  <a:schemeClr val="tx1"/>
                </a:solidFill>
              </a:rPr>
              <a:t>Barristers &amp; Solicitors</a:t>
            </a:r>
          </a:p>
          <a:p>
            <a:pPr algn="ctr" eaLnBrk="1" hangingPunct="1">
              <a:lnSpc>
                <a:spcPct val="50000"/>
              </a:lnSpc>
              <a:spcBef>
                <a:spcPct val="50000"/>
              </a:spcBef>
              <a:buClrTx/>
              <a:buSzTx/>
              <a:buFontTx/>
              <a:buNone/>
            </a:pPr>
            <a:r>
              <a:rPr lang="en-US" altLang="en-US" sz="1600" dirty="0">
                <a:solidFill>
                  <a:schemeClr val="tx1"/>
                </a:solidFill>
              </a:rPr>
              <a:t>Park Place, Suite 500 – 666 </a:t>
            </a:r>
            <a:r>
              <a:rPr lang="en-US" altLang="en-US" sz="1600" dirty="0" err="1">
                <a:solidFill>
                  <a:schemeClr val="tx1"/>
                </a:solidFill>
              </a:rPr>
              <a:t>Burrard</a:t>
            </a:r>
            <a:r>
              <a:rPr lang="en-US" altLang="en-US" sz="1600" dirty="0">
                <a:solidFill>
                  <a:schemeClr val="tx1"/>
                </a:solidFill>
              </a:rPr>
              <a:t> Street</a:t>
            </a:r>
          </a:p>
          <a:p>
            <a:pPr algn="ctr" eaLnBrk="1" hangingPunct="1">
              <a:lnSpc>
                <a:spcPct val="50000"/>
              </a:lnSpc>
              <a:spcBef>
                <a:spcPct val="50000"/>
              </a:spcBef>
              <a:buClrTx/>
              <a:buSzTx/>
              <a:buFontTx/>
              <a:buNone/>
            </a:pPr>
            <a:r>
              <a:rPr lang="en-US" altLang="en-US" sz="1600" dirty="0">
                <a:solidFill>
                  <a:schemeClr val="tx1"/>
                </a:solidFill>
              </a:rPr>
              <a:t>Vancouver, BC, Canada  V6C 2X8</a:t>
            </a:r>
          </a:p>
          <a:p>
            <a:pPr algn="ctr" eaLnBrk="1" hangingPunct="1">
              <a:lnSpc>
                <a:spcPct val="50000"/>
              </a:lnSpc>
              <a:spcBef>
                <a:spcPct val="50000"/>
              </a:spcBef>
              <a:buClrTx/>
              <a:buSzTx/>
              <a:buFontTx/>
              <a:buNone/>
            </a:pPr>
            <a:r>
              <a:rPr lang="en-US" altLang="en-US" sz="1600" dirty="0">
                <a:solidFill>
                  <a:schemeClr val="tx1"/>
                </a:solidFill>
              </a:rPr>
              <a:t>Tel: (604) 990-0995 </a:t>
            </a:r>
          </a:p>
          <a:p>
            <a:pPr algn="ctr" eaLnBrk="1" hangingPunct="1">
              <a:lnSpc>
                <a:spcPct val="50000"/>
              </a:lnSpc>
              <a:spcBef>
                <a:spcPct val="50000"/>
              </a:spcBef>
              <a:buClrTx/>
              <a:buSzTx/>
              <a:buFontTx/>
              <a:buNone/>
            </a:pPr>
            <a:r>
              <a:rPr lang="en-US" altLang="en-US" sz="1600" dirty="0">
                <a:solidFill>
                  <a:schemeClr val="tx1"/>
                </a:solidFill>
                <a:hlinkClick r:id="rId3"/>
              </a:rPr>
              <a:t>www.kmklaw.net</a:t>
            </a:r>
            <a:r>
              <a:rPr lang="en-US" altLang="en-US" sz="1600" dirty="0">
                <a:solidFill>
                  <a:schemeClr val="tx1"/>
                </a:solidFill>
              </a:rPr>
              <a:t>   Email: </a:t>
            </a:r>
            <a:r>
              <a:rPr lang="en-US" altLang="en-US" sz="1600" dirty="0">
                <a:solidFill>
                  <a:schemeClr val="tx1"/>
                </a:solidFill>
                <a:hlinkClick r:id="rId4"/>
              </a:rPr>
              <a:t>info@kmklaw.net</a:t>
            </a:r>
            <a:endParaRPr lang="en-US" altLang="en-US" sz="1600" dirty="0">
              <a:solidFill>
                <a:schemeClr val="tx1"/>
              </a:solidFill>
            </a:endParaRPr>
          </a:p>
        </p:txBody>
      </p:sp>
      <p:sp>
        <p:nvSpPr>
          <p:cNvPr id="7173" name="Text Box 9"/>
          <p:cNvSpPr txBox="1">
            <a:spLocks noChangeArrowheads="1"/>
          </p:cNvSpPr>
          <p:nvPr/>
        </p:nvSpPr>
        <p:spPr bwMode="auto">
          <a:xfrm>
            <a:off x="5486400" y="4800600"/>
            <a:ext cx="3886200" cy="368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lvl1pPr>
              <a:spcBef>
                <a:spcPts val="1000"/>
              </a:spcBef>
              <a:buClr>
                <a:schemeClr val="accent1"/>
              </a:buClr>
              <a:buSzPct val="80000"/>
              <a:buFont typeface="Wingdings 3" charset="2"/>
              <a:buChar char=""/>
              <a:defRPr>
                <a:solidFill>
                  <a:srgbClr val="404040"/>
                </a:solidFill>
                <a:latin typeface="Trebuchet MS" charset="0"/>
              </a:defRPr>
            </a:lvl1pPr>
            <a:lvl2pPr marL="742950" indent="-285750">
              <a:spcBef>
                <a:spcPts val="1000"/>
              </a:spcBef>
              <a:buClr>
                <a:schemeClr val="accent1"/>
              </a:buClr>
              <a:buSzPct val="80000"/>
              <a:buFont typeface="Wingdings 3" charset="2"/>
              <a:buChar char=""/>
              <a:defRPr sz="1600">
                <a:solidFill>
                  <a:srgbClr val="404040"/>
                </a:solidFill>
                <a:latin typeface="Trebuchet MS" charset="0"/>
              </a:defRPr>
            </a:lvl2pPr>
            <a:lvl3pPr marL="1143000" indent="-228600">
              <a:spcBef>
                <a:spcPts val="1000"/>
              </a:spcBef>
              <a:buClr>
                <a:schemeClr val="accent1"/>
              </a:buClr>
              <a:buSzPct val="80000"/>
              <a:buFont typeface="Wingdings 3" charset="2"/>
              <a:buChar char=""/>
              <a:defRPr sz="1400">
                <a:solidFill>
                  <a:srgbClr val="404040"/>
                </a:solidFill>
                <a:latin typeface="Trebuchet MS" charset="0"/>
              </a:defRPr>
            </a:lvl3pPr>
            <a:lvl4pPr marL="1600200" indent="-228600">
              <a:spcBef>
                <a:spcPts val="1000"/>
              </a:spcBef>
              <a:buClr>
                <a:schemeClr val="accent1"/>
              </a:buClr>
              <a:buSzPct val="80000"/>
              <a:buFont typeface="Wingdings 3" charset="2"/>
              <a:buChar char=""/>
              <a:defRPr sz="1200">
                <a:solidFill>
                  <a:srgbClr val="404040"/>
                </a:solidFill>
                <a:latin typeface="Trebuchet MS" charset="0"/>
              </a:defRPr>
            </a:lvl4pPr>
            <a:lvl5pPr marL="2057400" indent="-228600">
              <a:spcBef>
                <a:spcPts val="1000"/>
              </a:spcBef>
              <a:buClr>
                <a:schemeClr val="accent1"/>
              </a:buClr>
              <a:buSzPct val="80000"/>
              <a:buFont typeface="Wingdings 3" charset="2"/>
              <a:buChar char=""/>
              <a:defRPr sz="1200">
                <a:solidFill>
                  <a:srgbClr val="404040"/>
                </a:solidFill>
                <a:latin typeface="Trebuchet MS" charset="0"/>
              </a:defRPr>
            </a:lvl5pPr>
            <a:lvl6pPr marL="25146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6pPr>
            <a:lvl7pPr marL="29718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7pPr>
            <a:lvl8pPr marL="34290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8pPr>
            <a:lvl9pPr marL="3886200" indent="-228600" defTabSz="457200" eaLnBrk="0" fontAlgn="base" hangingPunct="0">
              <a:spcBef>
                <a:spcPts val="1000"/>
              </a:spcBef>
              <a:spcAft>
                <a:spcPct val="0"/>
              </a:spcAft>
              <a:buClr>
                <a:schemeClr val="accent1"/>
              </a:buClr>
              <a:buSzPct val="80000"/>
              <a:buFont typeface="Wingdings 3" charset="2"/>
              <a:buChar char=""/>
              <a:defRPr sz="1200">
                <a:solidFill>
                  <a:srgbClr val="404040"/>
                </a:solidFill>
                <a:latin typeface="Trebuchet MS" charset="0"/>
              </a:defRPr>
            </a:lvl9pPr>
          </a:lstStyle>
          <a:p>
            <a:pPr algn="ctr" eaLnBrk="1" hangingPunct="1">
              <a:lnSpc>
                <a:spcPct val="50000"/>
              </a:lnSpc>
              <a:spcBef>
                <a:spcPct val="50000"/>
              </a:spcBef>
              <a:buClrTx/>
              <a:buSzTx/>
              <a:buFontTx/>
              <a:buNone/>
            </a:pPr>
            <a:endParaRPr lang="en-US" altLang="en-US" sz="1200">
              <a:solidFill>
                <a:schemeClr val="tx1"/>
              </a:solidFill>
              <a:latin typeface="Arial" charset="0"/>
            </a:endParaRPr>
          </a:p>
          <a:p>
            <a:pPr algn="ctr" eaLnBrk="1" hangingPunct="1">
              <a:lnSpc>
                <a:spcPct val="50000"/>
              </a:lnSpc>
              <a:spcBef>
                <a:spcPct val="50000"/>
              </a:spcBef>
              <a:buClrTx/>
              <a:buSzTx/>
              <a:buFontTx/>
              <a:buNone/>
            </a:pPr>
            <a:endParaRPr lang="en-US" altLang="en-US" sz="1200">
              <a:solidFill>
                <a:schemeClr val="tx1"/>
              </a:solidFill>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057400"/>
            <a:ext cx="7696200" cy="3429000"/>
          </a:xfrm>
        </p:spPr>
        <p:txBody>
          <a:bodyPr/>
          <a:lstStyle/>
          <a:p>
            <a:pPr lvl="1" eaLnBrk="1" fontAlgn="auto" hangingPunct="1">
              <a:lnSpc>
                <a:spcPct val="80000"/>
              </a:lnSpc>
              <a:spcAft>
                <a:spcPts val="0"/>
              </a:spcAft>
              <a:buSzPct val="100000"/>
              <a:buFont typeface="Arial"/>
              <a:buChar char="•"/>
              <a:defRPr/>
            </a:pPr>
            <a:r>
              <a:rPr lang="en-US" sz="2400" dirty="0">
                <a:solidFill>
                  <a:schemeClr val="tx1"/>
                </a:solidFill>
              </a:rPr>
              <a:t>Renovations to the person’s place of residence necessary to accommodate the needs resulting from that person’s </a:t>
            </a:r>
            <a:r>
              <a:rPr lang="en-US" sz="2400" dirty="0" smtClean="0">
                <a:solidFill>
                  <a:schemeClr val="tx1"/>
                </a:solidFill>
              </a:rPr>
              <a:t>disability</a:t>
            </a:r>
          </a:p>
          <a:p>
            <a:pPr lvl="1" eaLnBrk="1" fontAlgn="auto" hangingPunct="1">
              <a:lnSpc>
                <a:spcPct val="80000"/>
              </a:lnSpc>
              <a:spcAft>
                <a:spcPts val="0"/>
              </a:spcAft>
              <a:buSzPct val="100000"/>
              <a:buFont typeface="Arial"/>
              <a:buChar char="•"/>
              <a:defRPr/>
            </a:pPr>
            <a:endParaRPr lang="en-US" sz="2400" dirty="0">
              <a:solidFill>
                <a:schemeClr val="tx1"/>
              </a:solidFill>
            </a:endParaRPr>
          </a:p>
          <a:p>
            <a:pPr lvl="1" eaLnBrk="1" fontAlgn="auto" hangingPunct="1">
              <a:lnSpc>
                <a:spcPct val="80000"/>
              </a:lnSpc>
              <a:spcAft>
                <a:spcPts val="0"/>
              </a:spcAft>
              <a:buSzPct val="100000"/>
              <a:buFont typeface="Arial"/>
              <a:buChar char="•"/>
              <a:defRPr/>
            </a:pPr>
            <a:r>
              <a:rPr lang="en-US" sz="2400" dirty="0">
                <a:solidFill>
                  <a:schemeClr val="tx1"/>
                </a:solidFill>
              </a:rPr>
              <a:t>Necessary maintenance for that place of </a:t>
            </a:r>
            <a:r>
              <a:rPr lang="en-US" sz="2400" dirty="0" smtClean="0">
                <a:solidFill>
                  <a:schemeClr val="tx1"/>
                </a:solidFill>
              </a:rPr>
              <a:t>residence</a:t>
            </a:r>
          </a:p>
          <a:p>
            <a:pPr lvl="1" eaLnBrk="1" fontAlgn="auto" hangingPunct="1">
              <a:lnSpc>
                <a:spcPct val="80000"/>
              </a:lnSpc>
              <a:spcAft>
                <a:spcPts val="0"/>
              </a:spcAft>
              <a:buSzPct val="100000"/>
              <a:buFont typeface="Arial"/>
              <a:buChar char="•"/>
              <a:defRPr/>
            </a:pPr>
            <a:endParaRPr lang="en-US" sz="2400" dirty="0">
              <a:solidFill>
                <a:schemeClr val="tx1"/>
              </a:solidFill>
            </a:endParaRPr>
          </a:p>
          <a:p>
            <a:pPr lvl="1" eaLnBrk="1" fontAlgn="auto" hangingPunct="1">
              <a:lnSpc>
                <a:spcPct val="80000"/>
              </a:lnSpc>
              <a:spcAft>
                <a:spcPts val="0"/>
              </a:spcAft>
              <a:buSzPct val="100000"/>
              <a:buFont typeface="Arial"/>
              <a:buChar char="•"/>
              <a:defRPr/>
            </a:pPr>
            <a:r>
              <a:rPr lang="en-US" sz="2400" dirty="0">
                <a:solidFill>
                  <a:schemeClr val="tx1"/>
                </a:solidFill>
              </a:rPr>
              <a:t>Any other item the trustee/beneficiary considers necessary to promote the person’s independence </a:t>
            </a:r>
          </a:p>
          <a:p>
            <a:endParaRPr lang="en-US" dirty="0"/>
          </a:p>
        </p:txBody>
      </p:sp>
      <p:sp>
        <p:nvSpPr>
          <p:cNvPr id="4" name="Rectangle 2"/>
          <p:cNvSpPr txBox="1">
            <a:spLocks noChangeArrowheads="1"/>
          </p:cNvSpPr>
          <p:nvPr/>
        </p:nvSpPr>
        <p:spPr bwMode="auto">
          <a:xfrm>
            <a:off x="1" y="609600"/>
            <a:ext cx="7620000" cy="9144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3200" b="1" dirty="0" smtClean="0">
                <a:solidFill>
                  <a:schemeClr val="tx1"/>
                </a:solidFill>
              </a:rPr>
              <a:t>PERMITTED EXPENDITURES FROM A TRUST</a:t>
            </a:r>
            <a:endParaRPr lang="en-US" altLang="en-US" sz="3200" b="1" dirty="0">
              <a:solidFill>
                <a:schemeClr val="tx1"/>
              </a:solidFill>
            </a:endParaRPr>
          </a:p>
        </p:txBody>
      </p:sp>
    </p:spTree>
    <p:extLst>
      <p:ext uri="{BB962C8B-B14F-4D97-AF65-F5344CB8AC3E}">
        <p14:creationId xmlns:p14="http://schemas.microsoft.com/office/powerpoint/2010/main" val="42511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362200"/>
            <a:ext cx="7467600" cy="3124200"/>
          </a:xfrm>
        </p:spPr>
        <p:txBody>
          <a:bodyPr/>
          <a:lstStyle/>
          <a:p>
            <a:pPr marL="0" indent="0" algn="ctr">
              <a:buNone/>
            </a:pPr>
            <a:r>
              <a:rPr lang="en-US" sz="2800" u="sng" dirty="0">
                <a:solidFill>
                  <a:schemeClr val="tx1"/>
                </a:solidFill>
              </a:rPr>
              <a:t>Effective December 1, 2015: </a:t>
            </a:r>
            <a:endParaRPr lang="en-US" sz="2800" u="sng" dirty="0" smtClean="0">
              <a:solidFill>
                <a:schemeClr val="tx1"/>
              </a:solidFill>
            </a:endParaRPr>
          </a:p>
          <a:p>
            <a:pPr marL="0" indent="0" algn="ctr">
              <a:buNone/>
            </a:pPr>
            <a:r>
              <a:rPr lang="en-US" sz="2800" u="sng" dirty="0" smtClean="0">
                <a:solidFill>
                  <a:schemeClr val="tx1"/>
                </a:solidFill>
              </a:rPr>
              <a:t>No </a:t>
            </a:r>
            <a:r>
              <a:rPr lang="en-US" sz="2800" u="sng" dirty="0">
                <a:solidFill>
                  <a:schemeClr val="tx1"/>
                </a:solidFill>
              </a:rPr>
              <a:t>limit on the amount of dollars that can be expended from the trust for this purpose</a:t>
            </a:r>
            <a:r>
              <a:rPr lang="en-US" sz="2800" dirty="0">
                <a:solidFill>
                  <a:schemeClr val="tx1"/>
                </a:solidFill>
              </a:rPr>
              <a:t>)</a:t>
            </a:r>
          </a:p>
          <a:p>
            <a:endParaRPr lang="en-US" dirty="0"/>
          </a:p>
        </p:txBody>
      </p:sp>
      <p:sp>
        <p:nvSpPr>
          <p:cNvPr id="6" name="Rectangle 2"/>
          <p:cNvSpPr txBox="1">
            <a:spLocks noChangeArrowheads="1"/>
          </p:cNvSpPr>
          <p:nvPr/>
        </p:nvSpPr>
        <p:spPr bwMode="auto">
          <a:xfrm>
            <a:off x="1" y="609600"/>
            <a:ext cx="7620000" cy="9144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eaLnBrk="1" hangingPunct="1"/>
            <a:r>
              <a:rPr lang="en-US" altLang="en-US" sz="3200" b="1" dirty="0" smtClean="0">
                <a:solidFill>
                  <a:schemeClr val="tx1"/>
                </a:solidFill>
              </a:rPr>
              <a:t>PERMITTED EXPENDITURES FROM A TRUST</a:t>
            </a:r>
            <a:endParaRPr lang="en-US" altLang="en-US" sz="3200" b="1" dirty="0">
              <a:solidFill>
                <a:schemeClr val="tx1"/>
              </a:solidFill>
            </a:endParaRPr>
          </a:p>
        </p:txBody>
      </p:sp>
    </p:spTree>
    <p:extLst>
      <p:ext uri="{BB962C8B-B14F-4D97-AF65-F5344CB8AC3E}">
        <p14:creationId xmlns:p14="http://schemas.microsoft.com/office/powerpoint/2010/main" val="2318091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Autofit/>
          </a:bodyPr>
          <a:lstStyle/>
          <a:p>
            <a:pPr algn="ctr" eaLnBrk="1" fontAlgn="auto" hangingPunct="1">
              <a:spcAft>
                <a:spcPts val="0"/>
              </a:spcAft>
              <a:defRPr/>
            </a:pPr>
            <a:r>
              <a:rPr lang="en-US" sz="3200" b="1" cap="all" dirty="0">
                <a:solidFill>
                  <a:schemeClr val="tx1"/>
                </a:solidFill>
              </a:rPr>
              <a:t>Understanding How Trusts Work In relation to the Ministry</a:t>
            </a:r>
          </a:p>
        </p:txBody>
      </p:sp>
      <p:sp>
        <p:nvSpPr>
          <p:cNvPr id="24579" name="Content Placeholder 2"/>
          <p:cNvSpPr>
            <a:spLocks noGrp="1"/>
          </p:cNvSpPr>
          <p:nvPr>
            <p:ph idx="1"/>
          </p:nvPr>
        </p:nvSpPr>
        <p:spPr>
          <a:xfrm>
            <a:off x="609600" y="2438400"/>
            <a:ext cx="7086600" cy="3124200"/>
          </a:xfrm>
        </p:spPr>
        <p:txBody>
          <a:bodyPr/>
          <a:lstStyle/>
          <a:p>
            <a:pPr eaLnBrk="1" hangingPunct="1">
              <a:buSzPct val="120000"/>
              <a:buFont typeface="Arial" charset="0"/>
              <a:buChar char="•"/>
              <a:defRPr/>
            </a:pPr>
            <a:r>
              <a:rPr lang="en-US" altLang="en-US" sz="2400" dirty="0" smtClean="0">
                <a:solidFill>
                  <a:schemeClr val="tx1"/>
                </a:solidFill>
              </a:rPr>
              <a:t>Earned </a:t>
            </a:r>
            <a:r>
              <a:rPr lang="en-US" altLang="en-US" sz="2400" dirty="0">
                <a:solidFill>
                  <a:schemeClr val="tx1"/>
                </a:solidFill>
              </a:rPr>
              <a:t>vs. Unearned </a:t>
            </a:r>
            <a:r>
              <a:rPr lang="en-US" altLang="en-US" sz="2400" dirty="0" smtClean="0">
                <a:solidFill>
                  <a:schemeClr val="tx1"/>
                </a:solidFill>
              </a:rPr>
              <a:t>Income</a:t>
            </a:r>
          </a:p>
          <a:p>
            <a:pPr eaLnBrk="1" hangingPunct="1">
              <a:buSzPct val="120000"/>
              <a:buFont typeface="Arial" charset="0"/>
              <a:buChar char="•"/>
              <a:defRPr/>
            </a:pPr>
            <a:endParaRPr lang="en-US" altLang="en-US" sz="2400" dirty="0">
              <a:solidFill>
                <a:schemeClr val="tx1"/>
              </a:solidFill>
            </a:endParaRPr>
          </a:p>
          <a:p>
            <a:pPr eaLnBrk="1" hangingPunct="1">
              <a:buSzPct val="120000"/>
              <a:buFont typeface="Arial" charset="0"/>
              <a:buChar char="•"/>
              <a:defRPr/>
            </a:pPr>
            <a:r>
              <a:rPr lang="en-US" altLang="en-US" sz="2400" dirty="0">
                <a:solidFill>
                  <a:schemeClr val="tx1"/>
                </a:solidFill>
              </a:rPr>
              <a:t>Utilizing Trust Funds without impacting PWD </a:t>
            </a:r>
            <a:r>
              <a:rPr lang="en-US" altLang="en-US" sz="2400" dirty="0" smtClean="0">
                <a:solidFill>
                  <a:schemeClr val="tx1"/>
                </a:solidFill>
              </a:rPr>
              <a:t>Benefits</a:t>
            </a:r>
          </a:p>
          <a:p>
            <a:pPr eaLnBrk="1" hangingPunct="1">
              <a:buSzPct val="120000"/>
              <a:buFont typeface="Arial" charset="0"/>
              <a:buChar char="•"/>
              <a:defRPr/>
            </a:pPr>
            <a:endParaRPr lang="en-US" altLang="en-US" sz="2400" dirty="0">
              <a:solidFill>
                <a:schemeClr val="tx1"/>
              </a:solidFill>
            </a:endParaRPr>
          </a:p>
          <a:p>
            <a:pPr eaLnBrk="1" hangingPunct="1">
              <a:buSzPct val="120000"/>
              <a:buFont typeface="Arial" charset="0"/>
              <a:buChar char="•"/>
              <a:defRPr/>
            </a:pPr>
            <a:r>
              <a:rPr lang="en-US" altLang="en-US" sz="2400" dirty="0">
                <a:solidFill>
                  <a:schemeClr val="tx1"/>
                </a:solidFill>
              </a:rPr>
              <a:t>Responsibility to the Ministry</a:t>
            </a:r>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defRPr/>
            </a:pPr>
            <a:r>
              <a:rPr lang="en-US" altLang="en-US" b="1" cap="all" dirty="0">
                <a:solidFill>
                  <a:schemeClr val="tx1"/>
                </a:solidFill>
              </a:rPr>
              <a:t>The Trustee</a:t>
            </a:r>
          </a:p>
        </p:txBody>
      </p:sp>
      <p:sp>
        <p:nvSpPr>
          <p:cNvPr id="320515" name="Rectangle 3"/>
          <p:cNvSpPr>
            <a:spLocks noGrp="1" noChangeArrowheads="1"/>
          </p:cNvSpPr>
          <p:nvPr>
            <p:ph idx="1"/>
          </p:nvPr>
        </p:nvSpPr>
        <p:spPr>
          <a:xfrm>
            <a:off x="228600" y="1828801"/>
            <a:ext cx="7924800" cy="3733799"/>
          </a:xfrm>
        </p:spPr>
        <p:txBody>
          <a:bodyPr rtlCol="0">
            <a:normAutofit/>
          </a:bodyPr>
          <a:lstStyle/>
          <a:p>
            <a:pPr eaLnBrk="1" fontAlgn="auto" hangingPunct="1">
              <a:lnSpc>
                <a:spcPct val="90000"/>
              </a:lnSpc>
              <a:spcAft>
                <a:spcPts val="0"/>
              </a:spcAft>
              <a:buSzPct val="100000"/>
              <a:buFont typeface="Arial" charset="0"/>
              <a:buChar char="•"/>
              <a:defRPr/>
            </a:pPr>
            <a:r>
              <a:rPr lang="en-US" sz="2400" dirty="0">
                <a:solidFill>
                  <a:schemeClr val="tx1"/>
                </a:solidFill>
              </a:rPr>
              <a:t>A Trustee is the fiduciary put in charge of overseeing the day to day management of property owned by a trust. </a:t>
            </a:r>
            <a:endParaRPr lang="en-US" sz="2400" dirty="0" smtClean="0">
              <a:solidFill>
                <a:schemeClr val="tx1"/>
              </a:solidFill>
            </a:endParaRPr>
          </a:p>
          <a:p>
            <a:pPr eaLnBrk="1" fontAlgn="auto" hangingPunct="1">
              <a:lnSpc>
                <a:spcPct val="90000"/>
              </a:lnSpc>
              <a:spcAft>
                <a:spcPts val="0"/>
              </a:spcAft>
              <a:buSzPct val="100000"/>
              <a:buFont typeface="Arial" charset="0"/>
              <a:buChar char="•"/>
              <a:defRPr/>
            </a:pPr>
            <a:endParaRPr lang="en-US" sz="2400" dirty="0">
              <a:solidFill>
                <a:schemeClr val="tx1"/>
              </a:solidFill>
            </a:endParaRPr>
          </a:p>
          <a:p>
            <a:pPr eaLnBrk="1" fontAlgn="auto" hangingPunct="1">
              <a:lnSpc>
                <a:spcPct val="90000"/>
              </a:lnSpc>
              <a:spcAft>
                <a:spcPts val="0"/>
              </a:spcAft>
              <a:buSzPct val="100000"/>
              <a:buFont typeface="Arial" charset="0"/>
              <a:buChar char="•"/>
              <a:defRPr/>
            </a:pPr>
            <a:r>
              <a:rPr lang="en-US" sz="2400" dirty="0">
                <a:solidFill>
                  <a:schemeClr val="tx1"/>
                </a:solidFill>
              </a:rPr>
              <a:t>A Trustee can be an individual, a professional (lawyer or accountant),an institution, such as a bank or trust company, or a combination of both.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altLang="en-US" b="1" dirty="0">
                <a:solidFill>
                  <a:schemeClr val="tx1"/>
                </a:solidFill>
              </a:rPr>
              <a:t>CHOOSING A TRUSTEE</a:t>
            </a:r>
          </a:p>
        </p:txBody>
      </p:sp>
      <p:sp>
        <p:nvSpPr>
          <p:cNvPr id="325635" name="Rectangle 3"/>
          <p:cNvSpPr>
            <a:spLocks noGrp="1" noChangeArrowheads="1"/>
          </p:cNvSpPr>
          <p:nvPr>
            <p:ph idx="1"/>
          </p:nvPr>
        </p:nvSpPr>
        <p:spPr>
          <a:xfrm>
            <a:off x="304800" y="1676400"/>
            <a:ext cx="7772400" cy="4572000"/>
          </a:xfrm>
        </p:spPr>
        <p:txBody>
          <a:bodyPr rtlCol="0">
            <a:normAutofit fontScale="92500" lnSpcReduction="20000"/>
          </a:bodyPr>
          <a:lstStyle/>
          <a:p>
            <a:pPr marL="609600" indent="-609600" eaLnBrk="1" fontAlgn="auto" hangingPunct="1">
              <a:lnSpc>
                <a:spcPct val="120000"/>
              </a:lnSpc>
              <a:spcAft>
                <a:spcPts val="0"/>
              </a:spcAft>
              <a:buFont typeface="Wingdings" panose="05000000000000000000" pitchFamily="2" charset="2"/>
              <a:buAutoNum type="arabicPeriod"/>
              <a:defRPr/>
            </a:pPr>
            <a:r>
              <a:rPr lang="en-US" sz="3100" dirty="0">
                <a:solidFill>
                  <a:schemeClr val="tx1"/>
                </a:solidFill>
              </a:rPr>
              <a:t>Age of beneficiary and how long is the trust expected to last (21 year deemed disposition rule</a:t>
            </a:r>
            <a:r>
              <a:rPr lang="en-US" sz="3100" dirty="0" smtClean="0">
                <a:solidFill>
                  <a:schemeClr val="tx1"/>
                </a:solidFill>
              </a:rPr>
              <a:t>)</a:t>
            </a:r>
            <a:endParaRPr lang="en-US" sz="3100" dirty="0">
              <a:solidFill>
                <a:schemeClr val="tx1"/>
              </a:solidFill>
            </a:endParaRPr>
          </a:p>
          <a:p>
            <a:pPr marL="609600" indent="-609600" eaLnBrk="1" fontAlgn="auto" hangingPunct="1">
              <a:lnSpc>
                <a:spcPct val="120000"/>
              </a:lnSpc>
              <a:spcAft>
                <a:spcPts val="0"/>
              </a:spcAft>
              <a:buFont typeface="Wingdings" panose="05000000000000000000" pitchFamily="2" charset="2"/>
              <a:buAutoNum type="arabicPeriod"/>
              <a:defRPr/>
            </a:pPr>
            <a:r>
              <a:rPr lang="en-US" sz="3100" dirty="0">
                <a:solidFill>
                  <a:schemeClr val="tx1"/>
                </a:solidFill>
              </a:rPr>
              <a:t>Age of trustee(s)/alternate trustee(s</a:t>
            </a:r>
            <a:r>
              <a:rPr lang="en-US" sz="3100" dirty="0" smtClean="0">
                <a:solidFill>
                  <a:schemeClr val="tx1"/>
                </a:solidFill>
              </a:rPr>
              <a:t>)</a:t>
            </a:r>
            <a:endParaRPr lang="en-US" sz="3100" dirty="0">
              <a:solidFill>
                <a:schemeClr val="tx1"/>
              </a:solidFill>
            </a:endParaRPr>
          </a:p>
          <a:p>
            <a:pPr marL="609600" indent="-609600" eaLnBrk="1" fontAlgn="auto" hangingPunct="1">
              <a:lnSpc>
                <a:spcPct val="120000"/>
              </a:lnSpc>
              <a:spcAft>
                <a:spcPts val="0"/>
              </a:spcAft>
              <a:buFont typeface="Wingdings" panose="05000000000000000000" pitchFamily="2" charset="2"/>
              <a:buAutoNum type="arabicPeriod"/>
              <a:defRPr/>
            </a:pPr>
            <a:r>
              <a:rPr lang="en-US" sz="3100" dirty="0">
                <a:solidFill>
                  <a:schemeClr val="tx1"/>
                </a:solidFill>
              </a:rPr>
              <a:t>How many trustees should you have and should there be provision for alternate trustee(s</a:t>
            </a:r>
            <a:r>
              <a:rPr lang="en-US" sz="3100" dirty="0" smtClean="0">
                <a:solidFill>
                  <a:schemeClr val="tx1"/>
                </a:solidFill>
              </a:rPr>
              <a:t>)</a:t>
            </a:r>
            <a:endParaRPr lang="en-US" sz="3100" dirty="0">
              <a:solidFill>
                <a:schemeClr val="tx1"/>
              </a:solidFill>
            </a:endParaRPr>
          </a:p>
          <a:p>
            <a:pPr marL="609600" indent="-609600" eaLnBrk="1" fontAlgn="auto" hangingPunct="1">
              <a:lnSpc>
                <a:spcPct val="120000"/>
              </a:lnSpc>
              <a:spcAft>
                <a:spcPts val="0"/>
              </a:spcAft>
              <a:buFont typeface="Wingdings" panose="05000000000000000000" pitchFamily="2" charset="2"/>
              <a:buAutoNum type="arabicPeriod"/>
              <a:defRPr/>
            </a:pPr>
            <a:r>
              <a:rPr lang="en-US" sz="3100" dirty="0">
                <a:solidFill>
                  <a:schemeClr val="tx1"/>
                </a:solidFill>
              </a:rPr>
              <a:t>Does the trustee know you and your circumstances and do you trust them</a:t>
            </a:r>
          </a:p>
          <a:p>
            <a:pPr marL="609600" indent="-609600" eaLnBrk="1" fontAlgn="auto" hangingPunct="1">
              <a:lnSpc>
                <a:spcPct val="80000"/>
              </a:lnSpc>
              <a:spcAft>
                <a:spcPts val="0"/>
              </a:spcAft>
              <a:buFont typeface="Wingdings" panose="05000000000000000000" pitchFamily="2" charset="2"/>
              <a:buAutoNum type="arabicPeriod"/>
              <a:defRPr/>
            </a:pPr>
            <a:endParaRPr lang="en-US" sz="2800" dirty="0">
              <a:solidFill>
                <a:schemeClr val="tx1"/>
              </a:solidFill>
            </a:endParaRPr>
          </a:p>
          <a:p>
            <a:pPr marL="609600" indent="-609600" eaLnBrk="1" fontAlgn="auto" hangingPunct="1">
              <a:lnSpc>
                <a:spcPct val="80000"/>
              </a:lnSpc>
              <a:spcAft>
                <a:spcPts val="0"/>
              </a:spcAft>
              <a:buFont typeface="Wingdings" panose="05000000000000000000" pitchFamily="2" charset="2"/>
              <a:buAutoNum type="arabicPeriod"/>
              <a:defRPr/>
            </a:pPr>
            <a:endParaRPr lang="en-US" sz="2800" dirty="0">
              <a:solidFill>
                <a:schemeClr val="tx1"/>
              </a:solidFill>
            </a:endParaRPr>
          </a:p>
          <a:p>
            <a:pPr marL="609600" indent="-609600" eaLnBrk="1" fontAlgn="auto" hangingPunct="1">
              <a:lnSpc>
                <a:spcPct val="80000"/>
              </a:lnSpc>
              <a:spcAft>
                <a:spcPts val="0"/>
              </a:spcAft>
              <a:defRPr/>
            </a:pPr>
            <a:endParaRPr lang="en-US" sz="2800" dirty="0">
              <a:solidFill>
                <a:schemeClr val="tx1"/>
              </a:solidFill>
            </a:endParaRPr>
          </a:p>
          <a:p>
            <a:pPr marL="609600" indent="-609600" eaLnBrk="1" fontAlgn="auto" hangingPunct="1">
              <a:lnSpc>
                <a:spcPct val="80000"/>
              </a:lnSpc>
              <a:spcAft>
                <a:spcPts val="0"/>
              </a:spcAft>
              <a:defRPr/>
            </a:pPr>
            <a:endParaRPr lang="en-US" sz="28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r>
              <a:rPr lang="en-US" altLang="en-US" b="1" dirty="0">
                <a:solidFill>
                  <a:schemeClr val="tx1"/>
                </a:solidFill>
              </a:rPr>
              <a:t>CHOOSING A TRUSTEE</a:t>
            </a:r>
          </a:p>
        </p:txBody>
      </p:sp>
      <p:sp>
        <p:nvSpPr>
          <p:cNvPr id="29699" name="Rectangle 3"/>
          <p:cNvSpPr>
            <a:spLocks noGrp="1" noChangeArrowheads="1"/>
          </p:cNvSpPr>
          <p:nvPr>
            <p:ph idx="1"/>
          </p:nvPr>
        </p:nvSpPr>
        <p:spPr>
          <a:xfrm>
            <a:off x="381000" y="1219200"/>
            <a:ext cx="7315200" cy="4800600"/>
          </a:xfrm>
        </p:spPr>
        <p:txBody>
          <a:bodyPr/>
          <a:lstStyle/>
          <a:p>
            <a:pPr marL="0" indent="0" eaLnBrk="1" hangingPunct="1">
              <a:lnSpc>
                <a:spcPct val="80000"/>
              </a:lnSpc>
              <a:buNone/>
            </a:pPr>
            <a:endParaRPr lang="en-US" altLang="en-US" sz="2600" dirty="0" smtClean="0">
              <a:solidFill>
                <a:schemeClr val="tx1"/>
              </a:solidFill>
            </a:endParaRPr>
          </a:p>
          <a:p>
            <a:pPr marL="609600" indent="-609600" eaLnBrk="1" hangingPunct="1">
              <a:lnSpc>
                <a:spcPct val="80000"/>
              </a:lnSpc>
              <a:buFont typeface="+mj-lt"/>
              <a:buAutoNum type="arabicPeriod" startAt="5"/>
            </a:pPr>
            <a:r>
              <a:rPr lang="en-US" altLang="en-US" sz="2400" dirty="0" smtClean="0">
                <a:solidFill>
                  <a:schemeClr val="tx1"/>
                </a:solidFill>
              </a:rPr>
              <a:t>Do </a:t>
            </a:r>
            <a:r>
              <a:rPr lang="en-US" altLang="en-US" sz="2400" dirty="0">
                <a:solidFill>
                  <a:schemeClr val="tx1"/>
                </a:solidFill>
              </a:rPr>
              <a:t>you want to have the ability to remove and/or replace trustee(s) or permit them the opportunity to </a:t>
            </a:r>
            <a:r>
              <a:rPr lang="en-US" altLang="en-US" sz="2400" dirty="0" smtClean="0">
                <a:solidFill>
                  <a:schemeClr val="tx1"/>
                </a:solidFill>
              </a:rPr>
              <a:t>resign</a:t>
            </a:r>
          </a:p>
          <a:p>
            <a:pPr marL="609600" indent="-609600" eaLnBrk="1" hangingPunct="1">
              <a:lnSpc>
                <a:spcPct val="80000"/>
              </a:lnSpc>
              <a:buFont typeface="+mj-lt"/>
              <a:buAutoNum type="arabicPeriod" startAt="5"/>
            </a:pPr>
            <a:endParaRPr lang="en-US" altLang="en-US" sz="2400" dirty="0">
              <a:solidFill>
                <a:schemeClr val="tx1"/>
              </a:solidFill>
            </a:endParaRPr>
          </a:p>
          <a:p>
            <a:pPr marL="609600" indent="-609600" eaLnBrk="1" hangingPunct="1">
              <a:lnSpc>
                <a:spcPct val="80000"/>
              </a:lnSpc>
              <a:buFont typeface="+mj-lt"/>
              <a:buAutoNum type="arabicPeriod" startAt="5"/>
            </a:pPr>
            <a:r>
              <a:rPr lang="en-US" altLang="en-US" sz="2400" dirty="0">
                <a:solidFill>
                  <a:schemeClr val="tx1"/>
                </a:solidFill>
              </a:rPr>
              <a:t>Does the trustee have knowledge of EAPDA or </a:t>
            </a:r>
            <a:r>
              <a:rPr lang="en-US" altLang="en-US" sz="2400" dirty="0" smtClean="0">
                <a:solidFill>
                  <a:schemeClr val="tx1"/>
                </a:solidFill>
              </a:rPr>
              <a:t>Regulation</a:t>
            </a:r>
          </a:p>
          <a:p>
            <a:pPr marL="609600" indent="-609600" eaLnBrk="1" hangingPunct="1">
              <a:lnSpc>
                <a:spcPct val="80000"/>
              </a:lnSpc>
              <a:buFont typeface="+mj-lt"/>
              <a:buAutoNum type="arabicPeriod" startAt="5"/>
            </a:pPr>
            <a:endParaRPr lang="en-US" altLang="en-US" sz="2400" dirty="0">
              <a:solidFill>
                <a:schemeClr val="tx1"/>
              </a:solidFill>
            </a:endParaRPr>
          </a:p>
          <a:p>
            <a:pPr marL="609600" indent="-609600" eaLnBrk="1" hangingPunct="1">
              <a:lnSpc>
                <a:spcPct val="80000"/>
              </a:lnSpc>
              <a:buFont typeface="+mj-lt"/>
              <a:buAutoNum type="arabicPeriod" startAt="5"/>
            </a:pPr>
            <a:r>
              <a:rPr lang="en-US" altLang="en-US" sz="2400" dirty="0">
                <a:solidFill>
                  <a:schemeClr val="tx1"/>
                </a:solidFill>
              </a:rPr>
              <a:t>Where does the intended trustee </a:t>
            </a:r>
            <a:r>
              <a:rPr lang="en-US" altLang="en-US" sz="2400" dirty="0" smtClean="0">
                <a:solidFill>
                  <a:schemeClr val="tx1"/>
                </a:solidFill>
              </a:rPr>
              <a:t>live</a:t>
            </a:r>
          </a:p>
          <a:p>
            <a:pPr marL="609600" indent="-609600" eaLnBrk="1" hangingPunct="1">
              <a:lnSpc>
                <a:spcPct val="80000"/>
              </a:lnSpc>
              <a:buFont typeface="+mj-lt"/>
              <a:buAutoNum type="arabicPeriod" startAt="5"/>
            </a:pPr>
            <a:endParaRPr lang="en-US" altLang="en-US" sz="2400" dirty="0" smtClean="0">
              <a:solidFill>
                <a:schemeClr val="tx1"/>
              </a:solidFill>
            </a:endParaRPr>
          </a:p>
          <a:p>
            <a:pPr marL="609600" indent="-609600" eaLnBrk="1" hangingPunct="1">
              <a:lnSpc>
                <a:spcPct val="80000"/>
              </a:lnSpc>
              <a:buFont typeface="+mj-lt"/>
              <a:buAutoNum type="arabicPeriod" startAt="5"/>
            </a:pPr>
            <a:r>
              <a:rPr lang="en-US" altLang="en-US" sz="2400" dirty="0">
                <a:solidFill>
                  <a:schemeClr val="tx1"/>
                </a:solidFill>
              </a:rPr>
              <a:t>Size and complexity of the trust</a:t>
            </a:r>
          </a:p>
          <a:p>
            <a:pPr marL="609600" indent="-609600" eaLnBrk="1" hangingPunct="1">
              <a:lnSpc>
                <a:spcPct val="80000"/>
              </a:lnSpc>
              <a:buFont typeface="Wingdings" charset="2"/>
              <a:buAutoNum type="arabicPeriod" startAt="5"/>
            </a:pPr>
            <a:endParaRPr lang="en-US" altLang="en-US" sz="26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752600"/>
            <a:ext cx="6348413" cy="3352801"/>
          </a:xfrm>
        </p:spPr>
        <p:txBody>
          <a:bodyPr/>
          <a:lstStyle/>
          <a:p>
            <a:pPr marL="0" indent="0" eaLnBrk="1" hangingPunct="1">
              <a:lnSpc>
                <a:spcPct val="80000"/>
              </a:lnSpc>
              <a:buNone/>
            </a:pPr>
            <a:endParaRPr lang="en-US" altLang="en-US" sz="2800" dirty="0" smtClean="0">
              <a:solidFill>
                <a:schemeClr val="tx1"/>
              </a:solidFill>
            </a:endParaRPr>
          </a:p>
          <a:p>
            <a:pPr marL="514350" indent="-514350" eaLnBrk="1" hangingPunct="1">
              <a:lnSpc>
                <a:spcPct val="80000"/>
              </a:lnSpc>
              <a:buFont typeface="+mj-lt"/>
              <a:buAutoNum type="arabicPeriod" startAt="9"/>
            </a:pPr>
            <a:r>
              <a:rPr lang="en-US" altLang="en-US" sz="2400" dirty="0">
                <a:solidFill>
                  <a:schemeClr val="tx1"/>
                </a:solidFill>
              </a:rPr>
              <a:t>Avoiding Conflict - Family / Friend versus Corporate </a:t>
            </a:r>
            <a:r>
              <a:rPr lang="en-US" altLang="en-US" sz="2400" dirty="0" smtClean="0">
                <a:solidFill>
                  <a:schemeClr val="tx1"/>
                </a:solidFill>
              </a:rPr>
              <a:t>Trustee</a:t>
            </a:r>
          </a:p>
          <a:p>
            <a:pPr marL="514350" indent="-514350" eaLnBrk="1" hangingPunct="1">
              <a:lnSpc>
                <a:spcPct val="80000"/>
              </a:lnSpc>
              <a:buFont typeface="+mj-lt"/>
              <a:buAutoNum type="arabicPeriod" startAt="9"/>
            </a:pPr>
            <a:endParaRPr lang="en-US" altLang="en-US" sz="2400" dirty="0">
              <a:solidFill>
                <a:schemeClr val="tx1"/>
              </a:solidFill>
            </a:endParaRPr>
          </a:p>
          <a:p>
            <a:pPr marL="514350" indent="-514350" eaLnBrk="1" hangingPunct="1">
              <a:lnSpc>
                <a:spcPct val="80000"/>
              </a:lnSpc>
              <a:buFont typeface="+mj-lt"/>
              <a:buAutoNum type="arabicPeriod" startAt="9"/>
            </a:pPr>
            <a:r>
              <a:rPr lang="en-US" altLang="en-US" sz="2400" dirty="0">
                <a:solidFill>
                  <a:schemeClr val="tx1"/>
                </a:solidFill>
              </a:rPr>
              <a:t>Renumeration of </a:t>
            </a:r>
            <a:r>
              <a:rPr lang="en-US" altLang="en-US" sz="2400" dirty="0" smtClean="0">
                <a:solidFill>
                  <a:schemeClr val="tx1"/>
                </a:solidFill>
              </a:rPr>
              <a:t>Trustee</a:t>
            </a:r>
          </a:p>
          <a:p>
            <a:pPr marL="514350" indent="-514350" eaLnBrk="1" hangingPunct="1">
              <a:lnSpc>
                <a:spcPct val="80000"/>
              </a:lnSpc>
              <a:buFont typeface="+mj-lt"/>
              <a:buAutoNum type="arabicPeriod" startAt="9"/>
            </a:pPr>
            <a:endParaRPr lang="en-US" altLang="en-US" sz="2400" dirty="0">
              <a:solidFill>
                <a:schemeClr val="tx1"/>
              </a:solidFill>
            </a:endParaRPr>
          </a:p>
          <a:p>
            <a:pPr marL="514350" indent="-514350" eaLnBrk="1" hangingPunct="1">
              <a:lnSpc>
                <a:spcPct val="80000"/>
              </a:lnSpc>
              <a:buFont typeface="+mj-lt"/>
              <a:buAutoNum type="arabicPeriod" startAt="9"/>
            </a:pPr>
            <a:r>
              <a:rPr lang="en-US" altLang="en-US" sz="2400" dirty="0">
                <a:solidFill>
                  <a:schemeClr val="tx1"/>
                </a:solidFill>
              </a:rPr>
              <a:t>Liability of Trustee</a:t>
            </a:r>
          </a:p>
          <a:p>
            <a:pPr marL="0" indent="0">
              <a:buNone/>
            </a:pPr>
            <a:endParaRPr lang="en-US" dirty="0"/>
          </a:p>
        </p:txBody>
      </p:sp>
      <p:sp>
        <p:nvSpPr>
          <p:cNvPr id="6" name="Rectangle 2"/>
          <p:cNvSpPr>
            <a:spLocks noGrp="1" noChangeArrowheads="1"/>
          </p:cNvSpPr>
          <p:nvPr>
            <p:ph type="title"/>
          </p:nvPr>
        </p:nvSpPr>
        <p:spPr>
          <a:xfrm>
            <a:off x="609600" y="457200"/>
            <a:ext cx="6348413" cy="1320800"/>
          </a:xfrm>
        </p:spPr>
        <p:txBody>
          <a:bodyPr/>
          <a:lstStyle/>
          <a:p>
            <a:pPr algn="ctr" eaLnBrk="1" hangingPunct="1"/>
            <a:r>
              <a:rPr lang="en-US" altLang="en-US" b="1" dirty="0">
                <a:solidFill>
                  <a:schemeClr val="tx1"/>
                </a:solidFill>
              </a:rPr>
              <a:t>CHOOSING A TRUSTEE</a:t>
            </a:r>
          </a:p>
        </p:txBody>
      </p:sp>
    </p:spTree>
    <p:extLst>
      <p:ext uri="{BB962C8B-B14F-4D97-AF65-F5344CB8AC3E}">
        <p14:creationId xmlns:p14="http://schemas.microsoft.com/office/powerpoint/2010/main" val="3984236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defRPr/>
            </a:pPr>
            <a:r>
              <a:rPr lang="en-US" altLang="en-US" sz="3200" b="1" cap="all" dirty="0">
                <a:solidFill>
                  <a:schemeClr val="tx1"/>
                </a:solidFill>
              </a:rPr>
              <a:t>general duties in the administration of the trust </a:t>
            </a:r>
          </a:p>
        </p:txBody>
      </p:sp>
      <p:sp>
        <p:nvSpPr>
          <p:cNvPr id="50179" name="Rectangle 3"/>
          <p:cNvSpPr>
            <a:spLocks noGrp="1" noChangeArrowheads="1"/>
          </p:cNvSpPr>
          <p:nvPr>
            <p:ph idx="1"/>
          </p:nvPr>
        </p:nvSpPr>
        <p:spPr>
          <a:xfrm>
            <a:off x="609600" y="2209800"/>
            <a:ext cx="7239000" cy="3810000"/>
          </a:xfrm>
        </p:spPr>
        <p:txBody>
          <a:bodyPr/>
          <a:lstStyle/>
          <a:p>
            <a:pPr eaLnBrk="1" fontAlgn="auto" hangingPunct="1">
              <a:spcAft>
                <a:spcPts val="0"/>
              </a:spcAft>
              <a:buSzPct val="120000"/>
              <a:buFont typeface="Arial"/>
              <a:buChar char="•"/>
              <a:defRPr/>
            </a:pPr>
            <a:r>
              <a:rPr lang="en-US" sz="2400" dirty="0">
                <a:solidFill>
                  <a:schemeClr val="tx1"/>
                </a:solidFill>
              </a:rPr>
              <a:t>Obey the Trust Instrument</a:t>
            </a:r>
          </a:p>
          <a:p>
            <a:pPr eaLnBrk="1" fontAlgn="auto" hangingPunct="1">
              <a:spcAft>
                <a:spcPts val="0"/>
              </a:spcAft>
              <a:buSzPct val="120000"/>
              <a:buFont typeface="Arial"/>
              <a:buChar char="•"/>
              <a:defRPr/>
            </a:pPr>
            <a:r>
              <a:rPr lang="en-US" sz="2400" dirty="0">
                <a:solidFill>
                  <a:schemeClr val="tx1"/>
                </a:solidFill>
              </a:rPr>
              <a:t>Impartiality</a:t>
            </a:r>
          </a:p>
          <a:p>
            <a:pPr eaLnBrk="1" fontAlgn="auto" hangingPunct="1">
              <a:spcAft>
                <a:spcPts val="0"/>
              </a:spcAft>
              <a:buSzPct val="120000"/>
              <a:buFont typeface="Arial"/>
              <a:buChar char="•"/>
              <a:defRPr/>
            </a:pPr>
            <a:r>
              <a:rPr lang="en-US" sz="2400" dirty="0">
                <a:solidFill>
                  <a:schemeClr val="tx1"/>
                </a:solidFill>
              </a:rPr>
              <a:t>Act in the Best Interests of the Beneficiaries</a:t>
            </a:r>
          </a:p>
          <a:p>
            <a:pPr eaLnBrk="1" fontAlgn="auto" hangingPunct="1">
              <a:spcAft>
                <a:spcPts val="0"/>
              </a:spcAft>
              <a:buSzPct val="120000"/>
              <a:buFont typeface="Arial"/>
              <a:buChar char="•"/>
              <a:defRPr/>
            </a:pPr>
            <a:r>
              <a:rPr lang="en-US" sz="2400" dirty="0">
                <a:solidFill>
                  <a:schemeClr val="tx1"/>
                </a:solidFill>
              </a:rPr>
              <a:t>Exercise of Discretion</a:t>
            </a:r>
          </a:p>
          <a:p>
            <a:pPr eaLnBrk="1" fontAlgn="auto" hangingPunct="1">
              <a:spcAft>
                <a:spcPts val="0"/>
              </a:spcAft>
              <a:buSzPct val="120000"/>
              <a:buFont typeface="Arial"/>
              <a:buChar char="•"/>
              <a:defRPr/>
            </a:pPr>
            <a:r>
              <a:rPr lang="en-US" sz="2400" dirty="0">
                <a:solidFill>
                  <a:schemeClr val="tx1"/>
                </a:solidFill>
              </a:rPr>
              <a:t>Convert and Apportion</a:t>
            </a:r>
          </a:p>
          <a:p>
            <a:pPr eaLnBrk="1" fontAlgn="auto" hangingPunct="1">
              <a:spcAft>
                <a:spcPts val="0"/>
              </a:spcAft>
              <a:buSzPct val="120000"/>
              <a:buFont typeface="Arial"/>
              <a:buChar char="•"/>
              <a:defRPr/>
            </a:pPr>
            <a:r>
              <a:rPr lang="en-US" sz="2400" dirty="0">
                <a:solidFill>
                  <a:schemeClr val="tx1"/>
                </a:solidFill>
              </a:rPr>
              <a:t>Duty of Care</a:t>
            </a:r>
          </a:p>
          <a:p>
            <a:pPr marL="609600" indent="-609600" eaLnBrk="1" fontAlgn="auto" hangingPunct="1">
              <a:lnSpc>
                <a:spcPct val="80000"/>
              </a:lnSpc>
              <a:spcAft>
                <a:spcPts val="0"/>
              </a:spcAft>
              <a:buFont typeface="Wingdings" panose="05000000000000000000" pitchFamily="2" charset="2"/>
              <a:buAutoNum type="arabicPeriod"/>
              <a:defRPr/>
            </a:pPr>
            <a:endParaRPr lang="en-US" sz="2400" dirty="0">
              <a:solidFill>
                <a:schemeClr val="tx1"/>
              </a:solidFill>
            </a:endParaRPr>
          </a:p>
          <a:p>
            <a:pPr marL="609600" indent="-609600" eaLnBrk="1" hangingPunct="1">
              <a:lnSpc>
                <a:spcPct val="80000"/>
              </a:lnSpc>
              <a:buFont typeface="Wingdings 3" panose="05040102010807070707" pitchFamily="18" charset="2"/>
              <a:buChar char=""/>
              <a:defRPr/>
            </a:pPr>
            <a:endParaRPr lang="en-US" altLang="en-US" sz="900"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eaLnBrk="1" hangingPunct="1">
              <a:defRPr/>
            </a:pPr>
            <a:r>
              <a:rPr lang="en-US" altLang="en-US" sz="3200" b="1" cap="all" dirty="0">
                <a:solidFill>
                  <a:schemeClr val="tx1"/>
                </a:solidFill>
              </a:rPr>
              <a:t>general duties in the administration of the </a:t>
            </a:r>
            <a:r>
              <a:rPr lang="en-US" altLang="en-US" sz="3200" b="1" cap="all" dirty="0" smtClean="0">
                <a:solidFill>
                  <a:schemeClr val="tx1"/>
                </a:solidFill>
              </a:rPr>
              <a:t>trust Cont. </a:t>
            </a:r>
            <a:endParaRPr lang="en-US" altLang="en-US" sz="3200" b="1" cap="all" dirty="0">
              <a:solidFill>
                <a:schemeClr val="tx1"/>
              </a:solidFill>
            </a:endParaRPr>
          </a:p>
        </p:txBody>
      </p:sp>
      <p:sp>
        <p:nvSpPr>
          <p:cNvPr id="50179" name="Rectangle 3"/>
          <p:cNvSpPr>
            <a:spLocks noGrp="1" noChangeArrowheads="1"/>
          </p:cNvSpPr>
          <p:nvPr>
            <p:ph idx="1"/>
          </p:nvPr>
        </p:nvSpPr>
        <p:spPr>
          <a:xfrm>
            <a:off x="644236" y="2286000"/>
            <a:ext cx="5527964" cy="3657600"/>
          </a:xfrm>
        </p:spPr>
        <p:txBody>
          <a:bodyPr/>
          <a:lstStyle/>
          <a:p>
            <a:pPr eaLnBrk="1" fontAlgn="auto" hangingPunct="1">
              <a:spcAft>
                <a:spcPts val="0"/>
              </a:spcAft>
              <a:buSzPct val="120000"/>
              <a:buFont typeface="Arial"/>
              <a:buChar char="•"/>
              <a:defRPr/>
            </a:pPr>
            <a:r>
              <a:rPr lang="en-US" sz="2400" dirty="0">
                <a:solidFill>
                  <a:schemeClr val="tx1"/>
                </a:solidFill>
              </a:rPr>
              <a:t>Duty of </a:t>
            </a:r>
            <a:r>
              <a:rPr lang="en-US" sz="2400" dirty="0" smtClean="0">
                <a:solidFill>
                  <a:schemeClr val="tx1"/>
                </a:solidFill>
              </a:rPr>
              <a:t>Loyalty</a:t>
            </a:r>
          </a:p>
          <a:p>
            <a:pPr eaLnBrk="1" fontAlgn="auto" hangingPunct="1">
              <a:spcAft>
                <a:spcPts val="0"/>
              </a:spcAft>
              <a:buSzPct val="120000"/>
              <a:buFont typeface="Arial"/>
              <a:buChar char="•"/>
              <a:defRPr/>
            </a:pPr>
            <a:r>
              <a:rPr lang="en-US" sz="2400" dirty="0" smtClean="0">
                <a:solidFill>
                  <a:schemeClr val="tx1"/>
                </a:solidFill>
              </a:rPr>
              <a:t>Delegation </a:t>
            </a:r>
            <a:r>
              <a:rPr lang="en-US" sz="2400" dirty="0">
                <a:solidFill>
                  <a:schemeClr val="tx1"/>
                </a:solidFill>
              </a:rPr>
              <a:t>and Acting </a:t>
            </a:r>
            <a:r>
              <a:rPr lang="en-US" sz="2400" dirty="0" smtClean="0">
                <a:solidFill>
                  <a:schemeClr val="tx1"/>
                </a:solidFill>
              </a:rPr>
              <a:t>Jointly</a:t>
            </a:r>
            <a:endParaRPr lang="en-US" sz="2400" dirty="0">
              <a:solidFill>
                <a:schemeClr val="tx1"/>
              </a:solidFill>
            </a:endParaRPr>
          </a:p>
          <a:p>
            <a:pPr eaLnBrk="1" fontAlgn="auto" hangingPunct="1">
              <a:spcAft>
                <a:spcPts val="0"/>
              </a:spcAft>
              <a:buSzPct val="120000"/>
              <a:buFont typeface="Arial"/>
              <a:buChar char="•"/>
              <a:defRPr/>
            </a:pPr>
            <a:r>
              <a:rPr lang="en-US" sz="2400" dirty="0">
                <a:solidFill>
                  <a:schemeClr val="tx1"/>
                </a:solidFill>
              </a:rPr>
              <a:t>Trust </a:t>
            </a:r>
            <a:r>
              <a:rPr lang="en-US" sz="2400" dirty="0" smtClean="0">
                <a:solidFill>
                  <a:schemeClr val="tx1"/>
                </a:solidFill>
              </a:rPr>
              <a:t>Information</a:t>
            </a:r>
            <a:endParaRPr lang="en-US" sz="2400" dirty="0">
              <a:solidFill>
                <a:schemeClr val="tx1"/>
              </a:solidFill>
            </a:endParaRPr>
          </a:p>
          <a:p>
            <a:pPr eaLnBrk="1" fontAlgn="auto" hangingPunct="1">
              <a:spcAft>
                <a:spcPts val="0"/>
              </a:spcAft>
              <a:buSzPct val="120000"/>
              <a:buFont typeface="Arial"/>
              <a:buChar char="•"/>
              <a:defRPr/>
            </a:pPr>
            <a:r>
              <a:rPr lang="en-US" sz="2400" dirty="0">
                <a:solidFill>
                  <a:schemeClr val="tx1"/>
                </a:solidFill>
              </a:rPr>
              <a:t>Investing Trust </a:t>
            </a:r>
            <a:r>
              <a:rPr lang="en-US" sz="2400" dirty="0" smtClean="0">
                <a:solidFill>
                  <a:schemeClr val="tx1"/>
                </a:solidFill>
              </a:rPr>
              <a:t>Assets</a:t>
            </a:r>
            <a:endParaRPr lang="en-US" sz="2400" dirty="0">
              <a:solidFill>
                <a:schemeClr val="tx1"/>
              </a:solidFill>
            </a:endParaRPr>
          </a:p>
          <a:p>
            <a:pPr eaLnBrk="1" fontAlgn="auto" hangingPunct="1">
              <a:spcAft>
                <a:spcPts val="0"/>
              </a:spcAft>
              <a:buSzPct val="120000"/>
              <a:buFont typeface="Arial"/>
              <a:buChar char="•"/>
              <a:defRPr/>
            </a:pPr>
            <a:r>
              <a:rPr lang="en-US" sz="2400" dirty="0">
                <a:solidFill>
                  <a:schemeClr val="tx1"/>
                </a:solidFill>
              </a:rPr>
              <a:t>Seeking Directions</a:t>
            </a:r>
          </a:p>
          <a:p>
            <a:pPr marL="609600" indent="-609600" eaLnBrk="1" fontAlgn="auto" hangingPunct="1">
              <a:lnSpc>
                <a:spcPct val="80000"/>
              </a:lnSpc>
              <a:spcAft>
                <a:spcPts val="0"/>
              </a:spcAft>
              <a:buFont typeface="Wingdings" panose="05000000000000000000" pitchFamily="2" charset="2"/>
              <a:buAutoNum type="arabicPeriod"/>
              <a:defRPr/>
            </a:pPr>
            <a:endParaRPr lang="en-US" sz="2400" dirty="0">
              <a:solidFill>
                <a:schemeClr val="tx1"/>
              </a:solidFill>
            </a:endParaRPr>
          </a:p>
          <a:p>
            <a:pPr marL="609600" indent="-609600" eaLnBrk="1" hangingPunct="1">
              <a:lnSpc>
                <a:spcPct val="80000"/>
              </a:lnSpc>
              <a:buFont typeface="Wingdings 3" panose="05040102010807070707" pitchFamily="18" charset="2"/>
              <a:buChar char=""/>
              <a:defRPr/>
            </a:pPr>
            <a:endParaRPr lang="en-US" altLang="en-US" sz="9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algn="ctr" eaLnBrk="1" hangingPunct="1">
              <a:defRPr/>
            </a:pPr>
            <a:r>
              <a:rPr lang="en-CA" altLang="en-US" b="1" cap="all" dirty="0">
                <a:solidFill>
                  <a:schemeClr val="tx1"/>
                </a:solidFill>
              </a:rPr>
              <a:t>Administration </a:t>
            </a:r>
            <a:r>
              <a:rPr lang="en-CA" altLang="en-US" b="1" cap="all" dirty="0" smtClean="0">
                <a:solidFill>
                  <a:schemeClr val="tx1"/>
                </a:solidFill>
              </a:rPr>
              <a:t>Points:</a:t>
            </a:r>
            <a:r>
              <a:rPr lang="en-CA" altLang="en-US" b="1" cap="all" dirty="0">
                <a:solidFill>
                  <a:schemeClr val="tx1"/>
                </a:solidFill>
              </a:rPr>
              <a:t/>
            </a:r>
            <a:br>
              <a:rPr lang="en-CA" altLang="en-US" b="1" cap="all" dirty="0">
                <a:solidFill>
                  <a:schemeClr val="tx1"/>
                </a:solidFill>
              </a:rPr>
            </a:br>
            <a:r>
              <a:rPr lang="en-CA" altLang="en-US" b="1" cap="all" dirty="0" smtClean="0">
                <a:solidFill>
                  <a:schemeClr val="tx1"/>
                </a:solidFill>
              </a:rPr>
              <a:t>Access </a:t>
            </a:r>
            <a:r>
              <a:rPr lang="en-CA" altLang="en-US" b="1" cap="all" dirty="0">
                <a:solidFill>
                  <a:schemeClr val="tx1"/>
                </a:solidFill>
              </a:rPr>
              <a:t>to Funds</a:t>
            </a:r>
          </a:p>
        </p:txBody>
      </p:sp>
      <p:sp>
        <p:nvSpPr>
          <p:cNvPr id="35843" name="Content Placeholder 2"/>
          <p:cNvSpPr>
            <a:spLocks noGrp="1"/>
          </p:cNvSpPr>
          <p:nvPr>
            <p:ph idx="1"/>
          </p:nvPr>
        </p:nvSpPr>
        <p:spPr>
          <a:xfrm>
            <a:off x="381000" y="2057400"/>
            <a:ext cx="7315200" cy="4038600"/>
          </a:xfrm>
        </p:spPr>
        <p:txBody>
          <a:bodyPr/>
          <a:lstStyle/>
          <a:p>
            <a:pPr eaLnBrk="1" hangingPunct="1">
              <a:buSzPct val="120000"/>
              <a:buFont typeface="Arial" charset="0"/>
              <a:buChar char="•"/>
            </a:pPr>
            <a:r>
              <a:rPr lang="en-US" altLang="en-US" sz="2400" dirty="0">
                <a:solidFill>
                  <a:schemeClr val="tx1"/>
                </a:solidFill>
              </a:rPr>
              <a:t>Beneficiary makes the request to the trustee as to </a:t>
            </a:r>
            <a:r>
              <a:rPr lang="en-US" altLang="en-US" sz="2400" dirty="0" smtClean="0">
                <a:solidFill>
                  <a:schemeClr val="tx1"/>
                </a:solidFill>
              </a:rPr>
              <a:t>funding.</a:t>
            </a:r>
          </a:p>
          <a:p>
            <a:pPr eaLnBrk="1" hangingPunct="1">
              <a:buSzPct val="120000"/>
              <a:buFont typeface="Arial" charset="0"/>
              <a:buChar char="•"/>
            </a:pPr>
            <a:endParaRPr lang="en-US" altLang="en-US" sz="2400" dirty="0">
              <a:solidFill>
                <a:schemeClr val="tx1"/>
              </a:solidFill>
            </a:endParaRPr>
          </a:p>
          <a:p>
            <a:pPr eaLnBrk="1" hangingPunct="1">
              <a:buSzPct val="120000"/>
              <a:buFont typeface="Arial" charset="0"/>
              <a:buChar char="•"/>
            </a:pPr>
            <a:r>
              <a:rPr lang="en-US" altLang="en-US" sz="2400" dirty="0">
                <a:solidFill>
                  <a:schemeClr val="tx1"/>
                </a:solidFill>
              </a:rPr>
              <a:t>Consider a standard requisition form for beneficiary to use, indicating category of permitted </a:t>
            </a:r>
            <a:r>
              <a:rPr lang="en-US" altLang="en-US" sz="2400" dirty="0" smtClean="0">
                <a:solidFill>
                  <a:schemeClr val="tx1"/>
                </a:solidFill>
              </a:rPr>
              <a:t>expense.</a:t>
            </a:r>
          </a:p>
          <a:p>
            <a:pPr eaLnBrk="1" hangingPunct="1">
              <a:buSzPct val="120000"/>
              <a:buFont typeface="Arial" charset="0"/>
              <a:buChar char="•"/>
            </a:pPr>
            <a:endParaRPr lang="en-US" altLang="en-US" sz="2400" dirty="0">
              <a:solidFill>
                <a:schemeClr val="tx1"/>
              </a:solidFill>
            </a:endParaRPr>
          </a:p>
          <a:p>
            <a:pPr eaLnBrk="1" hangingPunct="1">
              <a:buSzPct val="120000"/>
              <a:buFont typeface="Arial" charset="0"/>
              <a:buChar char="•"/>
            </a:pPr>
            <a:r>
              <a:rPr lang="en-US" altLang="en-US" sz="2400" dirty="0">
                <a:solidFill>
                  <a:schemeClr val="tx1"/>
                </a:solidFill>
              </a:rPr>
              <a:t>Trustee considers the request, and can either say “Yes” or “No</a:t>
            </a:r>
            <a:r>
              <a:rPr lang="en-US" altLang="en-US" sz="2400" dirty="0" smtClean="0">
                <a:solidFill>
                  <a:schemeClr val="tx1"/>
                </a:solidFill>
              </a:rPr>
              <a:t>”.</a:t>
            </a:r>
            <a:endParaRPr lang="en-US" altLang="en-US" sz="2400" dirty="0">
              <a:solidFill>
                <a:schemeClr val="tx1"/>
              </a:solidFill>
            </a:endParaRPr>
          </a:p>
          <a:p>
            <a:pPr eaLnBrk="1" hangingPunct="1"/>
            <a:endParaRPr lang="en-CA" altLang="en-US" dirty="0">
              <a:solidFill>
                <a:schemeClr val="tx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04800"/>
            <a:ext cx="7162800" cy="1143000"/>
          </a:xfrm>
        </p:spPr>
        <p:txBody>
          <a:bodyPr/>
          <a:lstStyle/>
          <a:p>
            <a:pPr algn="ctr" eaLnBrk="1" hangingPunct="1"/>
            <a:r>
              <a:rPr lang="en-US" altLang="en-US" sz="4000" b="1" dirty="0">
                <a:solidFill>
                  <a:schemeClr val="tx1"/>
                </a:solidFill>
              </a:rPr>
              <a:t>FOCUS OF PRESENTATION:</a:t>
            </a:r>
          </a:p>
        </p:txBody>
      </p:sp>
      <p:sp>
        <p:nvSpPr>
          <p:cNvPr id="172035" name="Rectangle 3"/>
          <p:cNvSpPr>
            <a:spLocks noGrp="1" noChangeArrowheads="1"/>
          </p:cNvSpPr>
          <p:nvPr>
            <p:ph idx="1"/>
          </p:nvPr>
        </p:nvSpPr>
        <p:spPr>
          <a:xfrm>
            <a:off x="455613" y="1676400"/>
            <a:ext cx="8226425" cy="5105400"/>
          </a:xfrm>
        </p:spPr>
        <p:txBody>
          <a:bodyPr rtlCol="0">
            <a:normAutofit lnSpcReduction="10000"/>
          </a:bodyPr>
          <a:lstStyle/>
          <a:p>
            <a:pPr marL="514350" indent="-514350" eaLnBrk="1" fontAlgn="auto" hangingPunct="1">
              <a:lnSpc>
                <a:spcPct val="80000"/>
              </a:lnSpc>
              <a:spcAft>
                <a:spcPts val="0"/>
              </a:spcAft>
              <a:buFont typeface="+mj-lt"/>
              <a:buAutoNum type="arabicPeriod"/>
              <a:defRPr/>
            </a:pPr>
            <a:r>
              <a:rPr lang="en-US" sz="2800" dirty="0">
                <a:solidFill>
                  <a:schemeClr val="tx1"/>
                </a:solidFill>
              </a:rPr>
              <a:t>A Refresher on Disability Trusts</a:t>
            </a:r>
          </a:p>
          <a:p>
            <a:pPr marL="514350" indent="-514350" eaLnBrk="1" fontAlgn="auto" hangingPunct="1">
              <a:lnSpc>
                <a:spcPct val="80000"/>
              </a:lnSpc>
              <a:spcAft>
                <a:spcPts val="0"/>
              </a:spcAft>
              <a:buFont typeface="+mj-lt"/>
              <a:buAutoNum type="arabicPeriod"/>
              <a:defRPr/>
            </a:pPr>
            <a:endParaRPr lang="en-US" sz="2800" dirty="0">
              <a:solidFill>
                <a:schemeClr val="tx1"/>
              </a:solidFill>
            </a:endParaRPr>
          </a:p>
          <a:p>
            <a:pPr marL="514350" indent="-514350" eaLnBrk="1" fontAlgn="auto" hangingPunct="1">
              <a:lnSpc>
                <a:spcPct val="80000"/>
              </a:lnSpc>
              <a:spcAft>
                <a:spcPts val="0"/>
              </a:spcAft>
              <a:buFont typeface="+mj-lt"/>
              <a:buAutoNum type="arabicPeriod"/>
              <a:defRPr/>
            </a:pPr>
            <a:r>
              <a:rPr lang="en-US" sz="2800" dirty="0">
                <a:solidFill>
                  <a:schemeClr val="tx1"/>
                </a:solidFill>
              </a:rPr>
              <a:t>Disability Benefits and Trusts</a:t>
            </a:r>
          </a:p>
          <a:p>
            <a:pPr marL="514350" indent="-514350" eaLnBrk="1" fontAlgn="auto" hangingPunct="1">
              <a:lnSpc>
                <a:spcPct val="80000"/>
              </a:lnSpc>
              <a:spcAft>
                <a:spcPts val="0"/>
              </a:spcAft>
              <a:buFont typeface="+mj-lt"/>
              <a:buAutoNum type="arabicPeriod"/>
              <a:defRPr/>
            </a:pPr>
            <a:endParaRPr lang="en-US" sz="2800" dirty="0">
              <a:solidFill>
                <a:schemeClr val="tx1"/>
              </a:solidFill>
            </a:endParaRPr>
          </a:p>
          <a:p>
            <a:pPr marL="514350" indent="-514350" eaLnBrk="1" fontAlgn="auto" hangingPunct="1">
              <a:lnSpc>
                <a:spcPct val="80000"/>
              </a:lnSpc>
              <a:spcAft>
                <a:spcPts val="0"/>
              </a:spcAft>
              <a:buFont typeface="+mj-lt"/>
              <a:buAutoNum type="arabicPeriod"/>
              <a:defRPr/>
            </a:pPr>
            <a:r>
              <a:rPr lang="en-US" sz="2800" dirty="0">
                <a:solidFill>
                  <a:schemeClr val="tx1"/>
                </a:solidFill>
              </a:rPr>
              <a:t>What is a Trustee</a:t>
            </a:r>
          </a:p>
          <a:p>
            <a:pPr marL="514350" indent="-514350" eaLnBrk="1" fontAlgn="auto" hangingPunct="1">
              <a:lnSpc>
                <a:spcPct val="80000"/>
              </a:lnSpc>
              <a:spcAft>
                <a:spcPts val="0"/>
              </a:spcAft>
              <a:buFont typeface="+mj-lt"/>
              <a:buAutoNum type="arabicPeriod"/>
              <a:defRPr/>
            </a:pPr>
            <a:endParaRPr lang="en-US" sz="2800" dirty="0">
              <a:solidFill>
                <a:schemeClr val="tx1"/>
              </a:solidFill>
            </a:endParaRPr>
          </a:p>
          <a:p>
            <a:pPr marL="514350" indent="-514350" eaLnBrk="1" fontAlgn="auto" hangingPunct="1">
              <a:lnSpc>
                <a:spcPct val="80000"/>
              </a:lnSpc>
              <a:spcAft>
                <a:spcPts val="0"/>
              </a:spcAft>
              <a:buFont typeface="+mj-lt"/>
              <a:buAutoNum type="arabicPeriod"/>
              <a:defRPr/>
            </a:pPr>
            <a:r>
              <a:rPr lang="en-US" sz="2800" dirty="0">
                <a:solidFill>
                  <a:schemeClr val="tx1"/>
                </a:solidFill>
              </a:rPr>
              <a:t>Choosing a Trustee</a:t>
            </a:r>
          </a:p>
          <a:p>
            <a:pPr marL="514350" indent="-514350" eaLnBrk="1" fontAlgn="auto" hangingPunct="1">
              <a:lnSpc>
                <a:spcPct val="80000"/>
              </a:lnSpc>
              <a:spcAft>
                <a:spcPts val="0"/>
              </a:spcAft>
              <a:buFont typeface="+mj-lt"/>
              <a:buAutoNum type="arabicPeriod"/>
              <a:defRPr/>
            </a:pPr>
            <a:endParaRPr lang="en-US" sz="2800" dirty="0">
              <a:solidFill>
                <a:schemeClr val="tx1"/>
              </a:solidFill>
            </a:endParaRPr>
          </a:p>
          <a:p>
            <a:pPr marL="514350" indent="-514350" eaLnBrk="1" fontAlgn="auto" hangingPunct="1">
              <a:lnSpc>
                <a:spcPct val="80000"/>
              </a:lnSpc>
              <a:spcAft>
                <a:spcPts val="0"/>
              </a:spcAft>
              <a:buFont typeface="+mj-lt"/>
              <a:buAutoNum type="arabicPeriod"/>
              <a:defRPr/>
            </a:pPr>
            <a:r>
              <a:rPr lang="en-US" sz="2800" dirty="0">
                <a:solidFill>
                  <a:schemeClr val="tx1"/>
                </a:solidFill>
              </a:rPr>
              <a:t>Duties and Responsibilities of Trustees</a:t>
            </a:r>
          </a:p>
          <a:p>
            <a:pPr marL="514350" indent="-514350" eaLnBrk="1" fontAlgn="auto" hangingPunct="1">
              <a:lnSpc>
                <a:spcPct val="80000"/>
              </a:lnSpc>
              <a:spcAft>
                <a:spcPts val="0"/>
              </a:spcAft>
              <a:buFont typeface="+mj-lt"/>
              <a:buAutoNum type="arabicPeriod"/>
              <a:defRPr/>
            </a:pPr>
            <a:endParaRPr lang="en-US" sz="2800" dirty="0">
              <a:solidFill>
                <a:schemeClr val="tx1"/>
              </a:solidFill>
            </a:endParaRPr>
          </a:p>
          <a:p>
            <a:pPr marL="514350" indent="-514350" eaLnBrk="1" fontAlgn="auto" hangingPunct="1">
              <a:lnSpc>
                <a:spcPct val="80000"/>
              </a:lnSpc>
              <a:spcAft>
                <a:spcPts val="0"/>
              </a:spcAft>
              <a:buFont typeface="+mj-lt"/>
              <a:buAutoNum type="arabicPeriod"/>
              <a:defRPr/>
            </a:pPr>
            <a:r>
              <a:rPr lang="en-US" sz="2800" dirty="0">
                <a:solidFill>
                  <a:schemeClr val="tx1"/>
                </a:solidFill>
              </a:rPr>
              <a:t>Administration of Trusts</a:t>
            </a:r>
          </a:p>
          <a:p>
            <a:pPr eaLnBrk="1" fontAlgn="auto" hangingPunct="1">
              <a:lnSpc>
                <a:spcPct val="80000"/>
              </a:lnSpc>
              <a:spcAft>
                <a:spcPts val="0"/>
              </a:spcAft>
              <a:defRPr/>
            </a:pPr>
            <a:endParaRPr lang="en-US" sz="2800" dirty="0">
              <a:solidFill>
                <a:schemeClr val="tx1"/>
              </a:solidFill>
            </a:endParaRPr>
          </a:p>
          <a:p>
            <a:pPr eaLnBrk="1" fontAlgn="auto" hangingPunct="1">
              <a:lnSpc>
                <a:spcPct val="80000"/>
              </a:lnSpc>
              <a:spcAft>
                <a:spcPts val="0"/>
              </a:spcAft>
              <a:defRPr/>
            </a:pPr>
            <a:endParaRPr lang="en-US" sz="2800" dirty="0">
              <a:solidFill>
                <a:schemeClr val="tx1"/>
              </a:solidFill>
            </a:endParaRPr>
          </a:p>
          <a:p>
            <a:pPr eaLnBrk="1" fontAlgn="auto" hangingPunct="1">
              <a:lnSpc>
                <a:spcPct val="80000"/>
              </a:lnSpc>
              <a:spcAft>
                <a:spcPts val="0"/>
              </a:spcAft>
              <a:defRPr/>
            </a:pPr>
            <a:endParaRPr lang="en-US" sz="2800" dirty="0">
              <a:solidFill>
                <a:schemeClr val="tx1"/>
              </a:solidFill>
            </a:endParaRPr>
          </a:p>
          <a:p>
            <a:pPr eaLnBrk="1" fontAlgn="auto" hangingPunct="1">
              <a:lnSpc>
                <a:spcPct val="80000"/>
              </a:lnSpc>
              <a:spcAft>
                <a:spcPts val="0"/>
              </a:spcAft>
              <a:defRPr/>
            </a:pPr>
            <a:endParaRPr lang="en-US" sz="2800" dirty="0">
              <a:solidFill>
                <a:schemeClr val="tx1"/>
              </a:solidFill>
            </a:endParaRPr>
          </a:p>
          <a:p>
            <a:pPr marL="0" indent="0" eaLnBrk="1" fontAlgn="auto" hangingPunct="1">
              <a:lnSpc>
                <a:spcPct val="80000"/>
              </a:lnSpc>
              <a:spcAft>
                <a:spcPts val="0"/>
              </a:spcAft>
              <a:buFont typeface="Wingdings 3" panose="05040102010807070707" pitchFamily="18" charset="2"/>
              <a:buNone/>
              <a:defRPr/>
            </a:pPr>
            <a:endParaRPr lang="en-US" sz="28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7543800" cy="3810000"/>
          </a:xfrm>
        </p:spPr>
        <p:txBody>
          <a:bodyPr/>
          <a:lstStyle/>
          <a:p>
            <a:pPr eaLnBrk="1" hangingPunct="1">
              <a:buSzPct val="120000"/>
              <a:buFont typeface="Arial" charset="0"/>
              <a:buChar char="•"/>
            </a:pPr>
            <a:r>
              <a:rPr lang="en-US" altLang="en-US" sz="2400" dirty="0">
                <a:solidFill>
                  <a:schemeClr val="tx1"/>
                </a:solidFill>
              </a:rPr>
              <a:t>Trustee must consider the request, but does not have to say “Yes</a:t>
            </a:r>
            <a:r>
              <a:rPr lang="en-US" altLang="en-US" sz="2400" dirty="0" smtClean="0">
                <a:solidFill>
                  <a:schemeClr val="tx1"/>
                </a:solidFill>
              </a:rPr>
              <a:t>”.</a:t>
            </a:r>
          </a:p>
          <a:p>
            <a:pPr eaLnBrk="1" hangingPunct="1">
              <a:buSzPct val="120000"/>
              <a:buFont typeface="Arial" charset="0"/>
              <a:buChar char="•"/>
            </a:pPr>
            <a:endParaRPr lang="en-US" altLang="en-US" sz="2400" dirty="0">
              <a:solidFill>
                <a:schemeClr val="tx1"/>
              </a:solidFill>
            </a:endParaRPr>
          </a:p>
          <a:p>
            <a:pPr eaLnBrk="1" hangingPunct="1">
              <a:buSzPct val="120000"/>
              <a:buFont typeface="Arial" charset="0"/>
              <a:buChar char="•"/>
            </a:pPr>
            <a:r>
              <a:rPr lang="en-US" altLang="en-US" sz="2400" dirty="0">
                <a:solidFill>
                  <a:schemeClr val="tx1"/>
                </a:solidFill>
              </a:rPr>
              <a:t>Usually trustees try to work out an annual budget, and remit funds accordingly.</a:t>
            </a:r>
          </a:p>
          <a:p>
            <a:endParaRPr lang="en-US" dirty="0"/>
          </a:p>
        </p:txBody>
      </p:sp>
      <p:sp>
        <p:nvSpPr>
          <p:cNvPr id="4" name="Title 1"/>
          <p:cNvSpPr>
            <a:spLocks noGrp="1"/>
          </p:cNvSpPr>
          <p:nvPr>
            <p:ph type="title"/>
          </p:nvPr>
        </p:nvSpPr>
        <p:spPr>
          <a:xfrm>
            <a:off x="533400" y="304800"/>
            <a:ext cx="6348413" cy="1320800"/>
          </a:xfrm>
        </p:spPr>
        <p:txBody>
          <a:bodyPr/>
          <a:lstStyle/>
          <a:p>
            <a:pPr algn="ctr" eaLnBrk="1" hangingPunct="1">
              <a:defRPr/>
            </a:pPr>
            <a:r>
              <a:rPr lang="en-CA" altLang="en-US" b="1" cap="all" dirty="0">
                <a:solidFill>
                  <a:schemeClr val="tx1"/>
                </a:solidFill>
              </a:rPr>
              <a:t>Administration </a:t>
            </a:r>
            <a:r>
              <a:rPr lang="en-CA" altLang="en-US" b="1" cap="all" dirty="0" smtClean="0">
                <a:solidFill>
                  <a:schemeClr val="tx1"/>
                </a:solidFill>
              </a:rPr>
              <a:t>Points:</a:t>
            </a:r>
            <a:r>
              <a:rPr lang="en-CA" altLang="en-US" b="1" cap="all" dirty="0">
                <a:solidFill>
                  <a:schemeClr val="tx1"/>
                </a:solidFill>
              </a:rPr>
              <a:t/>
            </a:r>
            <a:br>
              <a:rPr lang="en-CA" altLang="en-US" b="1" cap="all" dirty="0">
                <a:solidFill>
                  <a:schemeClr val="tx1"/>
                </a:solidFill>
              </a:rPr>
            </a:br>
            <a:r>
              <a:rPr lang="en-CA" altLang="en-US" b="1" cap="all" dirty="0" smtClean="0">
                <a:solidFill>
                  <a:schemeClr val="tx1"/>
                </a:solidFill>
              </a:rPr>
              <a:t>Access </a:t>
            </a:r>
            <a:r>
              <a:rPr lang="en-CA" altLang="en-US" b="1" cap="all" dirty="0">
                <a:solidFill>
                  <a:schemeClr val="tx1"/>
                </a:solidFill>
              </a:rPr>
              <a:t>to Funds</a:t>
            </a:r>
          </a:p>
        </p:txBody>
      </p:sp>
    </p:spTree>
    <p:extLst>
      <p:ext uri="{BB962C8B-B14F-4D97-AF65-F5344CB8AC3E}">
        <p14:creationId xmlns:p14="http://schemas.microsoft.com/office/powerpoint/2010/main" val="628531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609600" y="457200"/>
            <a:ext cx="6805613" cy="1320800"/>
          </a:xfrm>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Making </a:t>
            </a:r>
            <a:r>
              <a:rPr lang="en-CA" altLang="en-US" sz="3200" b="1" cap="all" dirty="0">
                <a:solidFill>
                  <a:schemeClr val="tx1"/>
                </a:solidFill>
              </a:rPr>
              <a:t>the Trust Work</a:t>
            </a:r>
          </a:p>
        </p:txBody>
      </p:sp>
      <p:sp>
        <p:nvSpPr>
          <p:cNvPr id="36867" name="Content Placeholder 2"/>
          <p:cNvSpPr>
            <a:spLocks noGrp="1"/>
          </p:cNvSpPr>
          <p:nvPr>
            <p:ph idx="1"/>
          </p:nvPr>
        </p:nvSpPr>
        <p:spPr>
          <a:xfrm>
            <a:off x="419099" y="1981200"/>
            <a:ext cx="7186613" cy="3428999"/>
          </a:xfrm>
        </p:spPr>
        <p:txBody>
          <a:bodyPr/>
          <a:lstStyle/>
          <a:p>
            <a:pPr eaLnBrk="1" hangingPunct="1">
              <a:buSzPct val="120000"/>
              <a:buFont typeface="Arial" charset="0"/>
              <a:buChar char="•"/>
            </a:pPr>
            <a:r>
              <a:rPr lang="en-US" altLang="en-US" sz="2400" dirty="0">
                <a:solidFill>
                  <a:schemeClr val="tx1"/>
                </a:solidFill>
              </a:rPr>
              <a:t>Use very specific wording when creating the trust. </a:t>
            </a:r>
            <a:endParaRPr lang="en-US" altLang="en-US" sz="2400" dirty="0" smtClean="0">
              <a:solidFill>
                <a:schemeClr val="tx1"/>
              </a:solidFill>
            </a:endParaRPr>
          </a:p>
          <a:p>
            <a:pPr eaLnBrk="1" hangingPunct="1">
              <a:buSzPct val="120000"/>
              <a:buFont typeface="Arial" charset="0"/>
              <a:buChar char="•"/>
            </a:pPr>
            <a:endParaRPr lang="en-US" altLang="en-US" sz="2400" dirty="0">
              <a:solidFill>
                <a:schemeClr val="tx1"/>
              </a:solidFill>
            </a:endParaRPr>
          </a:p>
          <a:p>
            <a:pPr eaLnBrk="1" hangingPunct="1">
              <a:buSzPct val="120000"/>
              <a:buFont typeface="Arial" charset="0"/>
              <a:buChar char="•"/>
            </a:pPr>
            <a:r>
              <a:rPr lang="en-US" altLang="en-US" sz="2400" dirty="0">
                <a:solidFill>
                  <a:schemeClr val="tx1"/>
                </a:solidFill>
              </a:rPr>
              <a:t>Do you want the trustee to take any particular matters into consideration in exercising their discretion</a:t>
            </a:r>
            <a:r>
              <a:rPr lang="en-US" altLang="en-US" sz="2400" dirty="0" smtClean="0">
                <a:solidFill>
                  <a:schemeClr val="tx1"/>
                </a:solidFill>
              </a:rPr>
              <a:t>?</a:t>
            </a:r>
          </a:p>
          <a:p>
            <a:pPr eaLnBrk="1" hangingPunct="1">
              <a:buSzPct val="120000"/>
              <a:buFont typeface="Arial" charset="0"/>
              <a:buChar char="•"/>
            </a:pPr>
            <a:endParaRPr lang="en-US" altLang="en-US" sz="2400" dirty="0">
              <a:solidFill>
                <a:schemeClr val="tx1"/>
              </a:solidFill>
            </a:endParaRPr>
          </a:p>
          <a:p>
            <a:pPr marL="342900" lvl="1" indent="-342900" eaLnBrk="1" hangingPunct="1">
              <a:buSzPct val="120000"/>
              <a:buFont typeface="Arial" charset="0"/>
              <a:buChar char="•"/>
            </a:pPr>
            <a:r>
              <a:rPr lang="en-US" altLang="en-US" sz="2400" dirty="0">
                <a:solidFill>
                  <a:schemeClr val="tx1"/>
                </a:solidFill>
              </a:rPr>
              <a:t>Should the trustee consult with anyone in particular when considering a request?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457200"/>
            <a:ext cx="6348413" cy="1320800"/>
          </a:xfrm>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Making </a:t>
            </a:r>
            <a:r>
              <a:rPr lang="en-CA" altLang="en-US" sz="3200" b="1" cap="all" dirty="0">
                <a:solidFill>
                  <a:schemeClr val="tx1"/>
                </a:solidFill>
              </a:rPr>
              <a:t>the Trust work</a:t>
            </a:r>
          </a:p>
        </p:txBody>
      </p:sp>
      <p:sp>
        <p:nvSpPr>
          <p:cNvPr id="6" name="Content Placeholder 5"/>
          <p:cNvSpPr>
            <a:spLocks noGrp="1"/>
          </p:cNvSpPr>
          <p:nvPr>
            <p:ph idx="1"/>
          </p:nvPr>
        </p:nvSpPr>
        <p:spPr>
          <a:xfrm>
            <a:off x="304800" y="1905000"/>
            <a:ext cx="7620000" cy="4724400"/>
          </a:xfrm>
        </p:spPr>
        <p:txBody>
          <a:bodyPr/>
          <a:lstStyle/>
          <a:p>
            <a:pPr marL="285750" indent="-285750" eaLnBrk="1" hangingPunct="1">
              <a:buSzPct val="120000"/>
              <a:buFont typeface="Arial"/>
              <a:buChar char="•"/>
            </a:pPr>
            <a:r>
              <a:rPr lang="en-CA" altLang="en-US" sz="2400" dirty="0">
                <a:solidFill>
                  <a:schemeClr val="tx1"/>
                </a:solidFill>
              </a:rPr>
              <a:t>Consider the possibility of providing your trustee with a Letter of Wishes setting out your preferences on how they should deal with various types of requests or situations</a:t>
            </a:r>
            <a:r>
              <a:rPr lang="en-CA" altLang="en-US" sz="2400" dirty="0" smtClean="0">
                <a:solidFill>
                  <a:schemeClr val="tx1"/>
                </a:solidFill>
              </a:rPr>
              <a:t>.</a:t>
            </a:r>
            <a:endParaRPr lang="en-CA" altLang="en-US" sz="2400" dirty="0">
              <a:solidFill>
                <a:schemeClr val="tx1"/>
              </a:solidFill>
            </a:endParaRPr>
          </a:p>
          <a:p>
            <a:pPr marL="285750" indent="-285750" eaLnBrk="1" hangingPunct="1">
              <a:buSzPct val="120000"/>
              <a:buFont typeface="Arial"/>
              <a:buChar char="•"/>
            </a:pPr>
            <a:r>
              <a:rPr lang="en-CA" altLang="en-US" sz="2400" dirty="0">
                <a:solidFill>
                  <a:schemeClr val="tx1"/>
                </a:solidFill>
              </a:rPr>
              <a:t>The Letter of Wishes is not legally binding on the trustee but provides guidance to the trustee which can be very helpful</a:t>
            </a:r>
            <a:r>
              <a:rPr lang="en-CA" altLang="en-US" sz="2400" dirty="0" smtClean="0">
                <a:solidFill>
                  <a:schemeClr val="tx1"/>
                </a:solidFill>
              </a:rPr>
              <a:t>.</a:t>
            </a:r>
            <a:endParaRPr lang="en-CA" altLang="en-US" sz="2400" dirty="0">
              <a:solidFill>
                <a:schemeClr val="tx1"/>
              </a:solidFill>
            </a:endParaRPr>
          </a:p>
          <a:p>
            <a:pPr marL="285750" indent="-285750" eaLnBrk="1" hangingPunct="1">
              <a:buSzPct val="120000"/>
              <a:buFont typeface="Arial"/>
              <a:buChar char="•"/>
            </a:pPr>
            <a:r>
              <a:rPr lang="en-US" altLang="en-US" sz="2400" dirty="0">
                <a:solidFill>
                  <a:schemeClr val="tx1"/>
                </a:solidFill>
              </a:rPr>
              <a:t>The funds must never vest (belong) to the beneficiary. </a:t>
            </a:r>
          </a:p>
          <a:p>
            <a:endParaRPr lang="en-US" dirty="0"/>
          </a:p>
        </p:txBody>
      </p:sp>
    </p:spTree>
    <p:extLst>
      <p:ext uri="{BB962C8B-B14F-4D97-AF65-F5344CB8AC3E}">
        <p14:creationId xmlns:p14="http://schemas.microsoft.com/office/powerpoint/2010/main" val="37416100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838200" y="457200"/>
            <a:ext cx="6348413" cy="1320800"/>
          </a:xfrm>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 Making </a:t>
            </a:r>
            <a:r>
              <a:rPr lang="en-CA" altLang="en-US" sz="3200" b="1" cap="all" dirty="0">
                <a:solidFill>
                  <a:schemeClr val="tx1"/>
                </a:solidFill>
              </a:rPr>
              <a:t>the Trust work</a:t>
            </a:r>
          </a:p>
        </p:txBody>
      </p:sp>
      <p:sp>
        <p:nvSpPr>
          <p:cNvPr id="37891" name="Content Placeholder 2"/>
          <p:cNvSpPr>
            <a:spLocks noGrp="1"/>
          </p:cNvSpPr>
          <p:nvPr>
            <p:ph idx="1"/>
          </p:nvPr>
        </p:nvSpPr>
        <p:spPr>
          <a:xfrm>
            <a:off x="304800" y="1828800"/>
            <a:ext cx="7467600" cy="4648200"/>
          </a:xfrm>
        </p:spPr>
        <p:txBody>
          <a:bodyPr/>
          <a:lstStyle/>
          <a:p>
            <a:pPr eaLnBrk="1" hangingPunct="1">
              <a:buSzPct val="120000"/>
              <a:buFont typeface="Arial" charset="0"/>
              <a:buChar char="•"/>
            </a:pPr>
            <a:r>
              <a:rPr lang="en-US" altLang="en-US" sz="2400" dirty="0" smtClean="0">
                <a:solidFill>
                  <a:schemeClr val="tx1"/>
                </a:solidFill>
              </a:rPr>
              <a:t>There </a:t>
            </a:r>
            <a:r>
              <a:rPr lang="en-US" altLang="en-US" sz="2400" dirty="0">
                <a:solidFill>
                  <a:schemeClr val="tx1"/>
                </a:solidFill>
              </a:rPr>
              <a:t>must be a gift over on the death of the beneficiary. </a:t>
            </a:r>
          </a:p>
          <a:p>
            <a:pPr eaLnBrk="1" hangingPunct="1">
              <a:buSzPct val="120000"/>
              <a:buFont typeface="Arial" charset="0"/>
              <a:buChar char="•"/>
            </a:pPr>
            <a:r>
              <a:rPr lang="en-US" altLang="en-US" sz="2400" dirty="0">
                <a:solidFill>
                  <a:schemeClr val="tx1"/>
                </a:solidFill>
              </a:rPr>
              <a:t>Without a named beneficiary to receive what remains in the trust when the original beneficiary passes away, the original beneficiary (and their creditors) may cause the trust to be collapsed.</a:t>
            </a:r>
          </a:p>
          <a:p>
            <a:pPr marL="342900" lvl="1" indent="-342900" eaLnBrk="1" hangingPunct="1">
              <a:buSzPct val="120000"/>
              <a:buFont typeface="Arial" charset="0"/>
              <a:buChar char="•"/>
            </a:pPr>
            <a:r>
              <a:rPr lang="en-US" altLang="en-US" sz="2400" dirty="0" smtClean="0">
                <a:solidFill>
                  <a:schemeClr val="tx1"/>
                </a:solidFill>
              </a:rPr>
              <a:t>Also need to consider whether you want to give the trustee the ability to disperse all of the funds within the trust during the original beneficiary’s life-time if necessary?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457200"/>
            <a:ext cx="6348413" cy="1320800"/>
          </a:xfrm>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Making </a:t>
            </a:r>
            <a:r>
              <a:rPr lang="en-CA" altLang="en-US" sz="3200" b="1" cap="all" dirty="0">
                <a:solidFill>
                  <a:schemeClr val="tx1"/>
                </a:solidFill>
              </a:rPr>
              <a:t>the Trust work</a:t>
            </a:r>
          </a:p>
        </p:txBody>
      </p:sp>
      <p:sp>
        <p:nvSpPr>
          <p:cNvPr id="6" name="Content Placeholder 5"/>
          <p:cNvSpPr>
            <a:spLocks noGrp="1"/>
          </p:cNvSpPr>
          <p:nvPr>
            <p:ph idx="1"/>
          </p:nvPr>
        </p:nvSpPr>
        <p:spPr>
          <a:xfrm>
            <a:off x="304800" y="2057401"/>
            <a:ext cx="7772400" cy="3733799"/>
          </a:xfrm>
        </p:spPr>
        <p:txBody>
          <a:bodyPr/>
          <a:lstStyle/>
          <a:p>
            <a:pPr eaLnBrk="1" hangingPunct="1">
              <a:buSzPct val="120000"/>
              <a:buFont typeface="Arial"/>
              <a:buChar char="•"/>
            </a:pPr>
            <a:r>
              <a:rPr lang="en-US" altLang="en-US" sz="2400" dirty="0">
                <a:solidFill>
                  <a:schemeClr val="tx1"/>
                </a:solidFill>
              </a:rPr>
              <a:t>If so, the even-handed rule must be exempted.</a:t>
            </a:r>
          </a:p>
          <a:p>
            <a:pPr eaLnBrk="1" hangingPunct="1">
              <a:buSzPct val="120000"/>
              <a:buFont typeface="Arial"/>
              <a:buChar char="•"/>
            </a:pPr>
            <a:r>
              <a:rPr lang="en-US" altLang="en-US" sz="2400" dirty="0">
                <a:solidFill>
                  <a:schemeClr val="tx1"/>
                </a:solidFill>
              </a:rPr>
              <a:t>Do you want to limit the trustee to certain investments?</a:t>
            </a:r>
          </a:p>
          <a:p>
            <a:pPr eaLnBrk="1" hangingPunct="1">
              <a:buSzPct val="120000"/>
              <a:buFont typeface="Arial"/>
              <a:buChar char="•"/>
            </a:pPr>
            <a:r>
              <a:rPr lang="en-CA" altLang="en-US" sz="2400" dirty="0">
                <a:solidFill>
                  <a:schemeClr val="tx1"/>
                </a:solidFill>
              </a:rPr>
              <a:t>Do you want the trustee to work with a certain investment manager?</a:t>
            </a:r>
          </a:p>
          <a:p>
            <a:pPr>
              <a:buFont typeface="Arial"/>
              <a:buChar char="•"/>
            </a:pPr>
            <a:r>
              <a:rPr lang="en-CA" altLang="en-US" sz="2400" dirty="0">
                <a:solidFill>
                  <a:schemeClr val="tx1"/>
                </a:solidFill>
              </a:rPr>
              <a:t>Do you want the trustee to consult with anyone when choosing an investment manager?</a:t>
            </a:r>
          </a:p>
          <a:p>
            <a:endParaRPr lang="en-US" dirty="0"/>
          </a:p>
        </p:txBody>
      </p:sp>
    </p:spTree>
    <p:extLst>
      <p:ext uri="{BB962C8B-B14F-4D97-AF65-F5344CB8AC3E}">
        <p14:creationId xmlns:p14="http://schemas.microsoft.com/office/powerpoint/2010/main" val="25227490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838200" y="457200"/>
            <a:ext cx="6348413" cy="1320800"/>
          </a:xfrm>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Making </a:t>
            </a:r>
            <a:r>
              <a:rPr lang="en-CA" altLang="en-US" sz="3200" b="1" cap="all" dirty="0">
                <a:solidFill>
                  <a:schemeClr val="tx1"/>
                </a:solidFill>
              </a:rPr>
              <a:t>the Trust Work</a:t>
            </a:r>
          </a:p>
        </p:txBody>
      </p:sp>
      <p:sp>
        <p:nvSpPr>
          <p:cNvPr id="38915" name="Content Placeholder 2"/>
          <p:cNvSpPr>
            <a:spLocks noGrp="1"/>
          </p:cNvSpPr>
          <p:nvPr>
            <p:ph idx="1"/>
          </p:nvPr>
        </p:nvSpPr>
        <p:spPr>
          <a:xfrm>
            <a:off x="304800" y="1447800"/>
            <a:ext cx="7696200" cy="4495800"/>
          </a:xfrm>
        </p:spPr>
        <p:txBody>
          <a:bodyPr/>
          <a:lstStyle/>
          <a:p>
            <a:pPr marL="0" lvl="1" indent="0" eaLnBrk="1" hangingPunct="1">
              <a:buSzPct val="120000"/>
              <a:buNone/>
            </a:pPr>
            <a:endParaRPr lang="en-CA" altLang="en-US" dirty="0">
              <a:solidFill>
                <a:schemeClr val="tx1"/>
              </a:solidFill>
            </a:endParaRPr>
          </a:p>
          <a:p>
            <a:pPr eaLnBrk="1" hangingPunct="1">
              <a:buSzPct val="120000"/>
              <a:buFont typeface="Arial" charset="0"/>
              <a:buChar char="•"/>
            </a:pPr>
            <a:r>
              <a:rPr lang="en-CA" altLang="en-US" sz="2400" dirty="0" smtClean="0">
                <a:solidFill>
                  <a:schemeClr val="tx1"/>
                </a:solidFill>
              </a:rPr>
              <a:t>Do </a:t>
            </a:r>
            <a:r>
              <a:rPr lang="en-CA" altLang="en-US" sz="2400" dirty="0">
                <a:solidFill>
                  <a:schemeClr val="tx1"/>
                </a:solidFill>
              </a:rPr>
              <a:t>you want the trustee to have the ability to purchase a home for the beneficiary and retain that property in the trust as opposed to providing the beneficiary with funds to buy a home themselves (Beware of $100K rule).</a:t>
            </a:r>
          </a:p>
          <a:p>
            <a:pPr eaLnBrk="1" hangingPunct="1">
              <a:buSzPct val="120000"/>
              <a:buFont typeface="Arial" charset="0"/>
              <a:buChar char="•"/>
            </a:pPr>
            <a:r>
              <a:rPr lang="en-CA" altLang="en-US" sz="2400" dirty="0">
                <a:solidFill>
                  <a:schemeClr val="tx1"/>
                </a:solidFill>
              </a:rPr>
              <a:t>Do you want the trustee to be able to borrow (for the purchase of a home for the beneficiary) or to lend to the beneficiary (again, for the purchase of a home)?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838200" y="457200"/>
            <a:ext cx="6348413" cy="1320800"/>
          </a:xfrm>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Making </a:t>
            </a:r>
            <a:r>
              <a:rPr lang="en-CA" altLang="en-US" sz="3200" b="1" cap="all" dirty="0">
                <a:solidFill>
                  <a:schemeClr val="tx1"/>
                </a:solidFill>
              </a:rPr>
              <a:t>the Trust Work</a:t>
            </a:r>
          </a:p>
        </p:txBody>
      </p:sp>
      <p:sp>
        <p:nvSpPr>
          <p:cNvPr id="39939" name="Content Placeholder 2"/>
          <p:cNvSpPr>
            <a:spLocks noGrp="1"/>
          </p:cNvSpPr>
          <p:nvPr>
            <p:ph idx="1"/>
          </p:nvPr>
        </p:nvSpPr>
        <p:spPr>
          <a:xfrm>
            <a:off x="381000" y="1828800"/>
            <a:ext cx="7543800" cy="4038600"/>
          </a:xfrm>
        </p:spPr>
        <p:txBody>
          <a:bodyPr/>
          <a:lstStyle/>
          <a:p>
            <a:pPr eaLnBrk="1" hangingPunct="1">
              <a:buSzPct val="120000"/>
              <a:buFont typeface="Arial" charset="0"/>
              <a:buChar char="•"/>
            </a:pPr>
            <a:r>
              <a:rPr lang="en-CA" altLang="en-US" sz="2400" dirty="0">
                <a:solidFill>
                  <a:schemeClr val="tx1"/>
                </a:solidFill>
              </a:rPr>
              <a:t>When the original beneficiary passes away, do you want the trustee to be able to pay for certain final expenses relating to the original beneficiary, like funeral expenses?</a:t>
            </a:r>
          </a:p>
          <a:p>
            <a:pPr eaLnBrk="1" hangingPunct="1">
              <a:buSzPct val="120000"/>
              <a:buFont typeface="Arial" charset="0"/>
              <a:buChar char="•"/>
            </a:pPr>
            <a:r>
              <a:rPr lang="en-CA" altLang="en-US" sz="2400" dirty="0">
                <a:solidFill>
                  <a:schemeClr val="tx1"/>
                </a:solidFill>
              </a:rPr>
              <a:t>Practically speaking, this makes a lot of sense as it is possible that there would not be enough funds in the beneficiary’s bank account to cover those final expenses and they likely would not have made pre-paid funeral arrangements during their lifetime</a:t>
            </a:r>
            <a:r>
              <a:rPr lang="en-CA" altLang="en-US" sz="2400" dirty="0" smtClean="0">
                <a:solidFill>
                  <a:schemeClr val="tx1"/>
                </a:solidFill>
              </a:rPr>
              <a:t>.</a:t>
            </a:r>
            <a:endParaRPr lang="en-CA" altLang="en-US"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838200" y="457200"/>
            <a:ext cx="6348413" cy="1320800"/>
          </a:xfrm>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Making </a:t>
            </a:r>
            <a:r>
              <a:rPr lang="en-CA" altLang="en-US" sz="3200" b="1" cap="all" dirty="0">
                <a:solidFill>
                  <a:schemeClr val="tx1"/>
                </a:solidFill>
              </a:rPr>
              <a:t>the Trust Work</a:t>
            </a:r>
          </a:p>
        </p:txBody>
      </p:sp>
      <p:sp>
        <p:nvSpPr>
          <p:cNvPr id="39939" name="Content Placeholder 2"/>
          <p:cNvSpPr>
            <a:spLocks noGrp="1"/>
          </p:cNvSpPr>
          <p:nvPr>
            <p:ph idx="1"/>
          </p:nvPr>
        </p:nvSpPr>
        <p:spPr>
          <a:xfrm>
            <a:off x="392906" y="2362200"/>
            <a:ext cx="7239000" cy="3047999"/>
          </a:xfrm>
        </p:spPr>
        <p:txBody>
          <a:bodyPr/>
          <a:lstStyle/>
          <a:p>
            <a:pPr eaLnBrk="1" hangingPunct="1">
              <a:buSzPct val="120000"/>
              <a:buFont typeface="Arial" charset="0"/>
              <a:buChar char="•"/>
            </a:pPr>
            <a:r>
              <a:rPr lang="en-CA" altLang="en-US" sz="2400" dirty="0" smtClean="0">
                <a:solidFill>
                  <a:schemeClr val="tx1"/>
                </a:solidFill>
              </a:rPr>
              <a:t>After </a:t>
            </a:r>
            <a:r>
              <a:rPr lang="en-CA" altLang="en-US" sz="2400" dirty="0">
                <a:solidFill>
                  <a:schemeClr val="tx1"/>
                </a:solidFill>
              </a:rPr>
              <a:t>those final expenses are </a:t>
            </a:r>
            <a:r>
              <a:rPr lang="en-CA" altLang="en-US" sz="2400" dirty="0" smtClean="0">
                <a:solidFill>
                  <a:schemeClr val="tx1"/>
                </a:solidFill>
              </a:rPr>
              <a:t>paid, the </a:t>
            </a:r>
            <a:r>
              <a:rPr lang="en-CA" altLang="en-US" sz="2400" dirty="0">
                <a:solidFill>
                  <a:schemeClr val="tx1"/>
                </a:solidFill>
              </a:rPr>
              <a:t>trustee can take steps to distribute to the residual beneficiaries (but only after the final tax return has been assessed and the final tax clearance certificate is obtained).</a:t>
            </a:r>
          </a:p>
        </p:txBody>
      </p:sp>
    </p:spTree>
    <p:extLst>
      <p:ext uri="{BB962C8B-B14F-4D97-AF65-F5344CB8AC3E}">
        <p14:creationId xmlns:p14="http://schemas.microsoft.com/office/powerpoint/2010/main" val="52762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Filing </a:t>
            </a:r>
            <a:r>
              <a:rPr lang="en-CA" altLang="en-US" sz="3200" b="1" cap="all" dirty="0">
                <a:solidFill>
                  <a:schemeClr val="tx1"/>
                </a:solidFill>
              </a:rPr>
              <a:t>Tax Returns</a:t>
            </a:r>
          </a:p>
        </p:txBody>
      </p:sp>
      <p:sp>
        <p:nvSpPr>
          <p:cNvPr id="40963" name="Content Placeholder 2"/>
          <p:cNvSpPr>
            <a:spLocks noGrp="1"/>
          </p:cNvSpPr>
          <p:nvPr>
            <p:ph idx="1"/>
          </p:nvPr>
        </p:nvSpPr>
        <p:spPr>
          <a:xfrm>
            <a:off x="381000" y="1676400"/>
            <a:ext cx="7467600" cy="4495800"/>
          </a:xfrm>
        </p:spPr>
        <p:txBody>
          <a:bodyPr/>
          <a:lstStyle/>
          <a:p>
            <a:pPr eaLnBrk="1" hangingPunct="1">
              <a:buSzPct val="120000"/>
              <a:buFont typeface="Arial" charset="0"/>
              <a:buChar char="•"/>
            </a:pPr>
            <a:r>
              <a:rPr lang="en-CA" altLang="en-US" sz="2400" dirty="0">
                <a:solidFill>
                  <a:schemeClr val="tx1"/>
                </a:solidFill>
              </a:rPr>
              <a:t>Trusts are considered separate taxpayers and must file an income tax return annually.</a:t>
            </a:r>
          </a:p>
          <a:p>
            <a:pPr eaLnBrk="1" hangingPunct="1">
              <a:buSzPct val="120000"/>
              <a:buFont typeface="Arial" charset="0"/>
              <a:buChar char="•"/>
            </a:pPr>
            <a:r>
              <a:rPr lang="en-CA" altLang="en-US" sz="2400" dirty="0">
                <a:solidFill>
                  <a:schemeClr val="tx1"/>
                </a:solidFill>
              </a:rPr>
              <a:t>Trusts are taxable on any income earned and </a:t>
            </a:r>
            <a:r>
              <a:rPr lang="en-CA" altLang="en-US" sz="2400" dirty="0" smtClean="0">
                <a:solidFill>
                  <a:schemeClr val="tx1"/>
                </a:solidFill>
              </a:rPr>
              <a:t>remaining in </a:t>
            </a:r>
            <a:r>
              <a:rPr lang="en-CA" altLang="en-US" sz="2400" dirty="0">
                <a:solidFill>
                  <a:schemeClr val="tx1"/>
                </a:solidFill>
              </a:rPr>
              <a:t>the </a:t>
            </a:r>
            <a:r>
              <a:rPr lang="en-CA" altLang="en-US" sz="2400" dirty="0" smtClean="0">
                <a:solidFill>
                  <a:schemeClr val="tx1"/>
                </a:solidFill>
              </a:rPr>
              <a:t>trust.</a:t>
            </a:r>
          </a:p>
          <a:p>
            <a:pPr eaLnBrk="1" hangingPunct="1">
              <a:buSzPct val="120000"/>
              <a:buFont typeface="Arial" charset="0"/>
              <a:buChar char="•"/>
            </a:pPr>
            <a:r>
              <a:rPr lang="en-CA" altLang="en-US" sz="2400" dirty="0" smtClean="0">
                <a:solidFill>
                  <a:schemeClr val="tx1"/>
                </a:solidFill>
              </a:rPr>
              <a:t>The </a:t>
            </a:r>
            <a:r>
              <a:rPr lang="en-CA" altLang="en-US" sz="2400" dirty="0">
                <a:solidFill>
                  <a:schemeClr val="tx1"/>
                </a:solidFill>
              </a:rPr>
              <a:t>trust is able to deduct from its income for tax purposes certain expenses (like investment management fees, accounting fees, bank charges and at least a portion of trustee fees) as well as any distributions of income to the beneficiary (which they then report in their income return)</a:t>
            </a:r>
            <a:r>
              <a:rPr lang="en-CA" altLang="en-US" sz="2400" dirty="0" smtClean="0">
                <a:solidFill>
                  <a:schemeClr val="tx1"/>
                </a:solidFill>
              </a:rPr>
              <a:t>.</a:t>
            </a:r>
          </a:p>
        </p:txBody>
      </p:sp>
    </p:spTree>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1" y="304800"/>
            <a:ext cx="6400800" cy="914400"/>
          </a:xfrm>
        </p:spPr>
        <p:txBody>
          <a:bodyPr vert="horz" lIns="91440" tIns="45720" rIns="91440" bIns="45720" rtlCol="0" anchor="t">
            <a:normAutofit fontScale="90000"/>
          </a:bodyPr>
          <a:lstStyle/>
          <a:p>
            <a:pPr algn="ctr"/>
            <a:r>
              <a:rPr lang="en-US" b="1" dirty="0" smtClean="0">
                <a:solidFill>
                  <a:schemeClr val="tx1"/>
                </a:solidFill>
              </a:rPr>
              <a:t>ADMINISTRATION POINTS: QUALIFIED DISABILITY TRUST (QDT) </a:t>
            </a:r>
            <a:endParaRPr lang="en-US" b="1" dirty="0">
              <a:solidFill>
                <a:schemeClr val="tx1"/>
              </a:solidFill>
            </a:endParaRPr>
          </a:p>
        </p:txBody>
      </p:sp>
      <p:sp>
        <p:nvSpPr>
          <p:cNvPr id="6" name="Content Placeholder 5"/>
          <p:cNvSpPr>
            <a:spLocks noGrp="1"/>
          </p:cNvSpPr>
          <p:nvPr>
            <p:ph idx="1"/>
          </p:nvPr>
        </p:nvSpPr>
        <p:spPr>
          <a:xfrm>
            <a:off x="609600" y="1676400"/>
            <a:ext cx="7086600" cy="4800600"/>
          </a:xfrm>
        </p:spPr>
        <p:txBody>
          <a:bodyPr vert="horz" lIns="91440" tIns="45720" rIns="91440" bIns="45720" rtlCol="0" anchor="t">
            <a:noAutofit/>
          </a:bodyPr>
          <a:lstStyle/>
          <a:p>
            <a:pPr marL="285750" lvl="1" indent="-342900">
              <a:buSzPct val="120000"/>
              <a:buFont typeface="Arial" charset="0"/>
              <a:buChar char="•"/>
            </a:pPr>
            <a:endParaRPr lang="en-US" sz="2000" dirty="0" smtClean="0">
              <a:solidFill>
                <a:schemeClr val="tx1"/>
              </a:solidFill>
            </a:endParaRPr>
          </a:p>
          <a:p>
            <a:pPr marL="285750" lvl="1" indent="-342900">
              <a:buSzPct val="120000"/>
              <a:buFont typeface="Arial" charset="0"/>
              <a:buChar char="•"/>
            </a:pPr>
            <a:r>
              <a:rPr lang="en-US" sz="2400" dirty="0" smtClean="0">
                <a:solidFill>
                  <a:schemeClr val="tx1"/>
                </a:solidFill>
              </a:rPr>
              <a:t>E</a:t>
            </a:r>
            <a:r>
              <a:rPr lang="en-US" sz="2400" dirty="0" smtClean="0">
                <a:solidFill>
                  <a:schemeClr val="tx1"/>
                </a:solidFill>
              </a:rPr>
              <a:t>ffective </a:t>
            </a:r>
            <a:r>
              <a:rPr lang="en-US" sz="2400" dirty="0">
                <a:solidFill>
                  <a:schemeClr val="tx1"/>
                </a:solidFill>
              </a:rPr>
              <a:t>January 1</a:t>
            </a:r>
            <a:r>
              <a:rPr lang="en-US" sz="2400" baseline="30000" dirty="0">
                <a:solidFill>
                  <a:schemeClr val="tx1"/>
                </a:solidFill>
              </a:rPr>
              <a:t>st</a:t>
            </a:r>
            <a:r>
              <a:rPr lang="en-US" sz="2400" dirty="0">
                <a:solidFill>
                  <a:schemeClr val="tx1"/>
                </a:solidFill>
              </a:rPr>
              <a:t>, </a:t>
            </a:r>
            <a:r>
              <a:rPr lang="en-US" sz="2400" dirty="0" smtClean="0">
                <a:solidFill>
                  <a:schemeClr val="tx1"/>
                </a:solidFill>
              </a:rPr>
              <a:t>2016, </a:t>
            </a:r>
            <a:r>
              <a:rPr lang="en-US" sz="2400" dirty="0" smtClean="0">
                <a:solidFill>
                  <a:schemeClr val="tx1"/>
                </a:solidFill>
              </a:rPr>
              <a:t>a Qualified Disability Trust is one </a:t>
            </a:r>
            <a:r>
              <a:rPr lang="en-US" sz="2400" dirty="0">
                <a:solidFill>
                  <a:schemeClr val="tx1"/>
                </a:solidFill>
              </a:rPr>
              <a:t>of two exceptions where a testamentary trust, during its lifetime, will be taxed </a:t>
            </a:r>
            <a:r>
              <a:rPr lang="en-US" sz="2400" dirty="0" smtClean="0">
                <a:solidFill>
                  <a:schemeClr val="tx1"/>
                </a:solidFill>
              </a:rPr>
              <a:t>at a graduated </a:t>
            </a:r>
            <a:r>
              <a:rPr lang="en-US" sz="2400" dirty="0" smtClean="0">
                <a:solidFill>
                  <a:schemeClr val="tx1"/>
                </a:solidFill>
              </a:rPr>
              <a:t>rate (GRE) </a:t>
            </a:r>
            <a:r>
              <a:rPr lang="en-US" sz="2400" dirty="0" smtClean="0">
                <a:solidFill>
                  <a:schemeClr val="tx1"/>
                </a:solidFill>
              </a:rPr>
              <a:t>instead of  </a:t>
            </a:r>
            <a:r>
              <a:rPr lang="en-US" sz="2400" dirty="0">
                <a:solidFill>
                  <a:schemeClr val="tx1"/>
                </a:solidFill>
              </a:rPr>
              <a:t>at the highest marginal rate (47%) on income generated in the trust</a:t>
            </a:r>
            <a:r>
              <a:rPr lang="en-US" sz="2400" dirty="0" smtClean="0">
                <a:solidFill>
                  <a:schemeClr val="tx1"/>
                </a:solidFill>
              </a:rPr>
              <a:t>.</a:t>
            </a:r>
          </a:p>
          <a:p>
            <a:pPr marL="228600" lvl="1"/>
            <a:endParaRPr lang="en-US" sz="1600" dirty="0">
              <a:solidFill>
                <a:schemeClr val="tx1"/>
              </a:solidFill>
            </a:endParaRPr>
          </a:p>
        </p:txBody>
      </p:sp>
    </p:spTree>
    <p:extLst>
      <p:ext uri="{BB962C8B-B14F-4D97-AF65-F5344CB8AC3E}">
        <p14:creationId xmlns:p14="http://schemas.microsoft.com/office/powerpoint/2010/main" val="194061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381000"/>
            <a:ext cx="6348413" cy="1320800"/>
          </a:xfrm>
        </p:spPr>
        <p:txBody>
          <a:bodyPr/>
          <a:lstStyle/>
          <a:p>
            <a:pPr algn="ctr" eaLnBrk="1" hangingPunct="1">
              <a:defRPr/>
            </a:pPr>
            <a:r>
              <a:rPr lang="en-US" altLang="en-US" sz="4000" b="1" cap="all" dirty="0">
                <a:solidFill>
                  <a:schemeClr val="tx1"/>
                </a:solidFill>
              </a:rPr>
              <a:t>The disability Trust</a:t>
            </a:r>
          </a:p>
        </p:txBody>
      </p:sp>
      <p:sp>
        <p:nvSpPr>
          <p:cNvPr id="3" name="Content Placeholder 2"/>
          <p:cNvSpPr>
            <a:spLocks noGrp="1"/>
          </p:cNvSpPr>
          <p:nvPr>
            <p:ph idx="1"/>
          </p:nvPr>
        </p:nvSpPr>
        <p:spPr>
          <a:xfrm>
            <a:off x="381000" y="1752600"/>
            <a:ext cx="7543801" cy="3881437"/>
          </a:xfrm>
        </p:spPr>
        <p:txBody>
          <a:bodyPr rtlCol="0">
            <a:normAutofit fontScale="92500" lnSpcReduction="10000"/>
          </a:bodyPr>
          <a:lstStyle/>
          <a:p>
            <a:pPr eaLnBrk="1" fontAlgn="auto" hangingPunct="1">
              <a:spcAft>
                <a:spcPts val="0"/>
              </a:spcAft>
              <a:buSzPct val="100000"/>
              <a:buFont typeface="Arial"/>
              <a:buChar char="•"/>
              <a:defRPr/>
            </a:pPr>
            <a:r>
              <a:rPr lang="en-US" sz="2600" dirty="0">
                <a:solidFill>
                  <a:schemeClr val="tx1"/>
                </a:solidFill>
              </a:rPr>
              <a:t>A trust is an ideal vehicle to meet inheritance goals for a disabled child either through a will or a trust</a:t>
            </a:r>
          </a:p>
          <a:p>
            <a:pPr eaLnBrk="1" fontAlgn="auto" hangingPunct="1">
              <a:spcAft>
                <a:spcPts val="0"/>
              </a:spcAft>
              <a:buSzPct val="100000"/>
              <a:buFont typeface="Arial"/>
              <a:buChar char="•"/>
              <a:defRPr/>
            </a:pPr>
            <a:r>
              <a:rPr lang="en-US" sz="2600" dirty="0">
                <a:solidFill>
                  <a:schemeClr val="tx1"/>
                </a:solidFill>
              </a:rPr>
              <a:t>Funds held in trust are generally seen as an acceptable means of providing for your child with a disability.</a:t>
            </a:r>
          </a:p>
          <a:p>
            <a:pPr eaLnBrk="1" fontAlgn="auto" hangingPunct="1">
              <a:spcAft>
                <a:spcPts val="0"/>
              </a:spcAft>
              <a:buSzPct val="100000"/>
              <a:buFont typeface="Arial"/>
              <a:buChar char="•"/>
              <a:defRPr/>
            </a:pPr>
            <a:r>
              <a:rPr lang="en-US" sz="2600" dirty="0">
                <a:solidFill>
                  <a:schemeClr val="tx1"/>
                </a:solidFill>
              </a:rPr>
              <a:t>At the same time, funds in a trust are not treated as an asset of a person receiving disability assistance.  The beneficiary continues to qualify for assistance.</a:t>
            </a:r>
          </a:p>
          <a:p>
            <a:pPr eaLnBrk="1" fontAlgn="auto" hangingPunct="1">
              <a:spcAft>
                <a:spcPts val="0"/>
              </a:spcAft>
              <a:defRPr/>
            </a:pPr>
            <a:endParaRPr lang="en-US" dirty="0">
              <a:solidFill>
                <a:schemeClr val="tx1"/>
              </a:solidFill>
            </a:endParaRPr>
          </a:p>
          <a:p>
            <a:pPr eaLnBrk="1" fontAlgn="auto" hangingPunct="1">
              <a:spcAft>
                <a:spcPts val="0"/>
              </a:spcAft>
              <a:defRPr/>
            </a:pP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sz="3200" b="1" dirty="0">
                <a:solidFill>
                  <a:schemeClr val="tx1"/>
                </a:solidFill>
              </a:rPr>
              <a:t>ADMINISTRATION POINTS: </a:t>
            </a:r>
            <a:r>
              <a:rPr lang="en-US" sz="3200" b="1" dirty="0" smtClean="0">
                <a:solidFill>
                  <a:schemeClr val="tx1"/>
                </a:solidFill>
              </a:rPr>
              <a:t>QDT QUALIFICATIONS</a:t>
            </a:r>
            <a:endParaRPr lang="en-US" sz="3200" dirty="0"/>
          </a:p>
        </p:txBody>
      </p:sp>
      <p:sp>
        <p:nvSpPr>
          <p:cNvPr id="6" name="Content Placeholder 5"/>
          <p:cNvSpPr>
            <a:spLocks noGrp="1"/>
          </p:cNvSpPr>
          <p:nvPr>
            <p:ph idx="1"/>
          </p:nvPr>
        </p:nvSpPr>
        <p:spPr>
          <a:xfrm>
            <a:off x="520931" y="1752600"/>
            <a:ext cx="7086600" cy="6324600"/>
          </a:xfrm>
        </p:spPr>
        <p:txBody>
          <a:bodyPr/>
          <a:lstStyle/>
          <a:p>
            <a:pPr marL="0" indent="0">
              <a:buNone/>
            </a:pPr>
            <a:r>
              <a:rPr lang="en-US" sz="2000" b="1" u="sng" dirty="0">
                <a:solidFill>
                  <a:schemeClr val="tx1"/>
                </a:solidFill>
              </a:rPr>
              <a:t>Criteria for QDT</a:t>
            </a:r>
            <a:r>
              <a:rPr lang="en-US" sz="2000" u="sng" dirty="0">
                <a:solidFill>
                  <a:schemeClr val="tx1"/>
                </a:solidFill>
              </a:rPr>
              <a:t>:</a:t>
            </a:r>
          </a:p>
          <a:p>
            <a:pPr>
              <a:buSzPct val="120000"/>
              <a:buFont typeface="Arial" charset="0"/>
              <a:buChar char="•"/>
            </a:pPr>
            <a:r>
              <a:rPr lang="en-US" sz="2000" dirty="0">
                <a:solidFill>
                  <a:schemeClr val="tx1"/>
                </a:solidFill>
              </a:rPr>
              <a:t>Must have an “Electing Beneficiary”- a beneficiary of the trust that qualifies for the DTC in their taxation year that ends within the trust’s taxation year; and</a:t>
            </a:r>
          </a:p>
          <a:p>
            <a:pPr lvl="1"/>
            <a:r>
              <a:rPr lang="en-US" sz="2000" dirty="0">
                <a:solidFill>
                  <a:schemeClr val="tx1"/>
                </a:solidFill>
              </a:rPr>
              <a:t>Does not make a QDT election with any other trust.</a:t>
            </a:r>
          </a:p>
          <a:p>
            <a:pPr lvl="1"/>
            <a:r>
              <a:rPr lang="en-US" sz="2000" dirty="0">
                <a:solidFill>
                  <a:schemeClr val="tx1"/>
                </a:solidFill>
              </a:rPr>
              <a:t>Must be a “named” beneficiary  </a:t>
            </a:r>
          </a:p>
          <a:p>
            <a:pPr>
              <a:buSzPct val="120000"/>
              <a:buFont typeface="Arial" charset="0"/>
              <a:buChar char="•"/>
            </a:pPr>
            <a:r>
              <a:rPr lang="en-US" sz="2000" dirty="0">
                <a:solidFill>
                  <a:schemeClr val="tx1"/>
                </a:solidFill>
              </a:rPr>
              <a:t>At the end of the taxation year, the trust must have arisen on, and as a consequence of, a particular individual’s death. </a:t>
            </a:r>
          </a:p>
          <a:p>
            <a:pPr>
              <a:buSzPct val="120000"/>
              <a:buFont typeface="Arial" charset="0"/>
              <a:buChar char="•"/>
            </a:pPr>
            <a:r>
              <a:rPr lang="en-US" sz="2000" dirty="0">
                <a:solidFill>
                  <a:schemeClr val="tx1"/>
                </a:solidFill>
              </a:rPr>
              <a:t>The trust must be resident in Canada for the tax year and must make a joint election with a “qualifying beneficiary” to be a QDT. </a:t>
            </a:r>
          </a:p>
          <a:p>
            <a:endParaRPr lang="en-US" dirty="0"/>
          </a:p>
        </p:txBody>
      </p:sp>
    </p:spTree>
    <p:extLst>
      <p:ext uri="{BB962C8B-B14F-4D97-AF65-F5344CB8AC3E}">
        <p14:creationId xmlns:p14="http://schemas.microsoft.com/office/powerpoint/2010/main" val="1747371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solidFill>
                  <a:schemeClr val="tx1"/>
                </a:solidFill>
              </a:rPr>
              <a:t>ADMINISTRATION POINTS: </a:t>
            </a:r>
            <a:r>
              <a:rPr lang="en-US" sz="3200" b="1" dirty="0" smtClean="0">
                <a:solidFill>
                  <a:schemeClr val="tx1"/>
                </a:solidFill>
              </a:rPr>
              <a:t>QDT PLANNING IMPLICATIONS</a:t>
            </a:r>
            <a:endParaRPr lang="en-US" sz="3200" dirty="0"/>
          </a:p>
        </p:txBody>
      </p:sp>
      <p:sp>
        <p:nvSpPr>
          <p:cNvPr id="6" name="Content Placeholder 5"/>
          <p:cNvSpPr>
            <a:spLocks noGrp="1"/>
          </p:cNvSpPr>
          <p:nvPr>
            <p:ph idx="1"/>
          </p:nvPr>
        </p:nvSpPr>
        <p:spPr>
          <a:xfrm>
            <a:off x="381000" y="1676400"/>
            <a:ext cx="7162800" cy="5486400"/>
          </a:xfrm>
        </p:spPr>
        <p:txBody>
          <a:bodyPr>
            <a:noAutofit/>
          </a:bodyPr>
          <a:lstStyle/>
          <a:p>
            <a:pPr marL="0" indent="0">
              <a:buNone/>
            </a:pPr>
            <a:r>
              <a:rPr lang="en-US" b="1" u="sng" dirty="0" smtClean="0">
                <a:solidFill>
                  <a:schemeClr val="tx1"/>
                </a:solidFill>
              </a:rPr>
              <a:t>Recovery Tax Implications </a:t>
            </a:r>
            <a:endParaRPr lang="en-US" b="1" dirty="0">
              <a:solidFill>
                <a:schemeClr val="tx1"/>
              </a:solidFill>
            </a:endParaRPr>
          </a:p>
          <a:p>
            <a:pPr>
              <a:buSzPct val="120000"/>
              <a:buFont typeface="Arial" charset="0"/>
              <a:buChar char="•"/>
            </a:pPr>
            <a:r>
              <a:rPr lang="en-US" dirty="0">
                <a:solidFill>
                  <a:schemeClr val="tx1"/>
                </a:solidFill>
              </a:rPr>
              <a:t>A QDT may be subject to a recovery tax </a:t>
            </a:r>
            <a:r>
              <a:rPr lang="en-US" dirty="0" smtClean="0">
                <a:solidFill>
                  <a:schemeClr val="tx1"/>
                </a:solidFill>
              </a:rPr>
              <a:t>in </a:t>
            </a:r>
            <a:r>
              <a:rPr lang="en-US" dirty="0">
                <a:solidFill>
                  <a:schemeClr val="tx1"/>
                </a:solidFill>
              </a:rPr>
              <a:t>respect to a previous </a:t>
            </a:r>
            <a:r>
              <a:rPr lang="en-US" dirty="0" smtClean="0">
                <a:solidFill>
                  <a:schemeClr val="tx1"/>
                </a:solidFill>
              </a:rPr>
              <a:t>year and will </a:t>
            </a:r>
            <a:r>
              <a:rPr lang="en-US" dirty="0">
                <a:solidFill>
                  <a:schemeClr val="tx1"/>
                </a:solidFill>
              </a:rPr>
              <a:t>be triggered if any of the following occur:</a:t>
            </a:r>
          </a:p>
          <a:p>
            <a:pPr lvl="1">
              <a:buFont typeface="Wingdings" charset="2"/>
              <a:buChar char="Ø"/>
            </a:pPr>
            <a:r>
              <a:rPr lang="en-US" sz="1800" dirty="0">
                <a:solidFill>
                  <a:schemeClr val="tx1"/>
                </a:solidFill>
              </a:rPr>
              <a:t>None of the beneficiaries at year-end is an electing beneficiary for the previous year.</a:t>
            </a:r>
          </a:p>
          <a:p>
            <a:pPr lvl="1">
              <a:buFont typeface="Wingdings" charset="2"/>
              <a:buChar char="Ø"/>
            </a:pPr>
            <a:r>
              <a:rPr lang="en-US" sz="1800" dirty="0">
                <a:solidFill>
                  <a:schemeClr val="tx1"/>
                </a:solidFill>
              </a:rPr>
              <a:t>The trust ceases to be resident in </a:t>
            </a:r>
            <a:r>
              <a:rPr lang="en-US" sz="1800" dirty="0" smtClean="0">
                <a:solidFill>
                  <a:schemeClr val="tx1"/>
                </a:solidFill>
              </a:rPr>
              <a:t>Canada and a </a:t>
            </a:r>
            <a:r>
              <a:rPr lang="en-US" sz="1800" dirty="0">
                <a:solidFill>
                  <a:schemeClr val="tx1"/>
                </a:solidFill>
              </a:rPr>
              <a:t>capital distribution is made to a non-electing beneficiary</a:t>
            </a:r>
            <a:r>
              <a:rPr lang="en-US" sz="1800" dirty="0" smtClean="0">
                <a:solidFill>
                  <a:schemeClr val="tx1"/>
                </a:solidFill>
              </a:rPr>
              <a:t>.</a:t>
            </a:r>
          </a:p>
          <a:p>
            <a:pPr>
              <a:buSzPct val="120000"/>
              <a:buFont typeface="Arial" charset="0"/>
              <a:buChar char="•"/>
            </a:pPr>
            <a:r>
              <a:rPr lang="en-US" b="1" dirty="0">
                <a:solidFill>
                  <a:schemeClr val="tx1"/>
                </a:solidFill>
              </a:rPr>
              <a:t>Late Filled Election- </a:t>
            </a:r>
            <a:r>
              <a:rPr lang="en-US" dirty="0">
                <a:solidFill>
                  <a:schemeClr val="tx1"/>
                </a:solidFill>
              </a:rPr>
              <a:t>there is no relief for a late filed election. I</a:t>
            </a:r>
            <a:r>
              <a:rPr lang="en-US" dirty="0" smtClean="0">
                <a:solidFill>
                  <a:schemeClr val="tx1"/>
                </a:solidFill>
              </a:rPr>
              <a:t>f </a:t>
            </a:r>
            <a:r>
              <a:rPr lang="en-US" dirty="0">
                <a:solidFill>
                  <a:schemeClr val="tx1"/>
                </a:solidFill>
              </a:rPr>
              <a:t>your client does not elect to have the trust treated as a QDT on time, the trust will be taxed at the highest marginal rate for the year. </a:t>
            </a:r>
            <a:endParaRPr lang="en-US" b="1" u="sng" dirty="0">
              <a:solidFill>
                <a:schemeClr val="tx1"/>
              </a:solidFill>
            </a:endParaRPr>
          </a:p>
          <a:p>
            <a:pPr>
              <a:buSzPct val="120000"/>
              <a:buFont typeface="Arial" charset="0"/>
              <a:buChar char="•"/>
            </a:pPr>
            <a:r>
              <a:rPr lang="en-US" b="1" dirty="0">
                <a:solidFill>
                  <a:schemeClr val="tx1"/>
                </a:solidFill>
              </a:rPr>
              <a:t>Must be named beneficiaries</a:t>
            </a:r>
            <a:r>
              <a:rPr lang="en-US" dirty="0">
                <a:solidFill>
                  <a:schemeClr val="tx1"/>
                </a:solidFill>
              </a:rPr>
              <a:t>- The QDT definition specifically requires that electing beneficiaries be named </a:t>
            </a:r>
            <a:r>
              <a:rPr lang="en-US" dirty="0" smtClean="0">
                <a:solidFill>
                  <a:schemeClr val="tx1"/>
                </a:solidFill>
              </a:rPr>
              <a:t>beneficiaries </a:t>
            </a:r>
            <a:r>
              <a:rPr lang="en-US" dirty="0">
                <a:solidFill>
                  <a:schemeClr val="tx1"/>
                </a:solidFill>
              </a:rPr>
              <a:t>in the instrument under which the trust was created.  </a:t>
            </a:r>
            <a:endParaRPr lang="en-US" sz="1800" dirty="0">
              <a:solidFill>
                <a:schemeClr val="tx1"/>
              </a:solidFill>
            </a:endParaRPr>
          </a:p>
        </p:txBody>
      </p:sp>
    </p:spTree>
    <p:extLst>
      <p:ext uri="{BB962C8B-B14F-4D97-AF65-F5344CB8AC3E}">
        <p14:creationId xmlns:p14="http://schemas.microsoft.com/office/powerpoint/2010/main" val="1357142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solidFill>
                  <a:schemeClr val="tx1"/>
                </a:solidFill>
              </a:rPr>
              <a:t>ADMINISTRATION POINTS: QDT </a:t>
            </a:r>
            <a:r>
              <a:rPr lang="en-US" sz="3200" b="1" dirty="0" smtClean="0">
                <a:solidFill>
                  <a:schemeClr val="tx1"/>
                </a:solidFill>
              </a:rPr>
              <a:t>PLANNING STRATEGIES</a:t>
            </a:r>
            <a:endParaRPr lang="en-US" sz="3200" dirty="0"/>
          </a:p>
        </p:txBody>
      </p:sp>
      <p:sp>
        <p:nvSpPr>
          <p:cNvPr id="3" name="Content Placeholder 2"/>
          <p:cNvSpPr>
            <a:spLocks noGrp="1"/>
          </p:cNvSpPr>
          <p:nvPr>
            <p:ph idx="1"/>
          </p:nvPr>
        </p:nvSpPr>
        <p:spPr>
          <a:xfrm>
            <a:off x="304800" y="1447800"/>
            <a:ext cx="7620000" cy="5181600"/>
          </a:xfrm>
        </p:spPr>
        <p:txBody>
          <a:bodyPr>
            <a:noAutofit/>
          </a:bodyPr>
          <a:lstStyle/>
          <a:p>
            <a:pPr>
              <a:buSzPct val="120000"/>
              <a:buFont typeface="Arial" charset="0"/>
              <a:buChar char="•"/>
            </a:pPr>
            <a:r>
              <a:rPr lang="en-US" dirty="0" smtClean="0">
                <a:solidFill>
                  <a:schemeClr val="tx1"/>
                </a:solidFill>
              </a:rPr>
              <a:t>Have </a:t>
            </a:r>
            <a:r>
              <a:rPr lang="en-US" dirty="0">
                <a:solidFill>
                  <a:schemeClr val="tx1"/>
                </a:solidFill>
              </a:rPr>
              <a:t>the person with the disability as the only beneficiary to ensure the recovery tax will not apply.</a:t>
            </a:r>
          </a:p>
          <a:p>
            <a:pPr>
              <a:buSzPct val="120000"/>
              <a:buFont typeface="Arial" charset="0"/>
              <a:buChar char="•"/>
            </a:pPr>
            <a:r>
              <a:rPr lang="en-US" dirty="0">
                <a:solidFill>
                  <a:schemeClr val="tx1"/>
                </a:solidFill>
              </a:rPr>
              <a:t>Be mindful that an electing beneficiary may only make the election with one trust for each taxation </a:t>
            </a:r>
            <a:r>
              <a:rPr lang="en-US" dirty="0" smtClean="0">
                <a:solidFill>
                  <a:schemeClr val="tx1"/>
                </a:solidFill>
              </a:rPr>
              <a:t>year. For example:</a:t>
            </a:r>
            <a:endParaRPr lang="en-US" dirty="0">
              <a:solidFill>
                <a:schemeClr val="tx1"/>
              </a:solidFill>
            </a:endParaRPr>
          </a:p>
          <a:p>
            <a:pPr lvl="1">
              <a:buSzPct val="120000"/>
              <a:buFont typeface="Arial" charset="0"/>
              <a:buChar char="•"/>
            </a:pPr>
            <a:r>
              <a:rPr lang="en-US" sz="1800" dirty="0">
                <a:solidFill>
                  <a:schemeClr val="tx1"/>
                </a:solidFill>
              </a:rPr>
              <a:t>Having the insurance proceeds paid to the estate instead of a trust. </a:t>
            </a:r>
          </a:p>
          <a:p>
            <a:pPr lvl="1">
              <a:buSzPct val="120000"/>
              <a:buFont typeface="Arial" charset="0"/>
              <a:buChar char="•"/>
            </a:pPr>
            <a:r>
              <a:rPr lang="en-US" sz="1800" dirty="0">
                <a:solidFill>
                  <a:schemeClr val="tx1"/>
                </a:solidFill>
              </a:rPr>
              <a:t>With multiple trusts, choosing the trust with the highest income the QDT.  </a:t>
            </a:r>
            <a:r>
              <a:rPr lang="en-US" sz="1800" dirty="0" smtClean="0">
                <a:solidFill>
                  <a:schemeClr val="tx1"/>
                </a:solidFill>
              </a:rPr>
              <a:t>For instance, life </a:t>
            </a:r>
            <a:r>
              <a:rPr lang="en-US" sz="1800" dirty="0">
                <a:solidFill>
                  <a:schemeClr val="tx1"/>
                </a:solidFill>
              </a:rPr>
              <a:t>insurance trusts may be </a:t>
            </a:r>
            <a:r>
              <a:rPr lang="en-US" sz="1800" dirty="0" smtClean="0">
                <a:solidFill>
                  <a:schemeClr val="tx1"/>
                </a:solidFill>
              </a:rPr>
              <a:t>QDTs.</a:t>
            </a:r>
          </a:p>
          <a:p>
            <a:pPr>
              <a:buSzPct val="120000"/>
              <a:buFont typeface="Arial" charset="0"/>
              <a:buChar char="•"/>
            </a:pPr>
            <a:r>
              <a:rPr lang="en-US" dirty="0" smtClean="0">
                <a:solidFill>
                  <a:schemeClr val="tx1"/>
                </a:solidFill>
              </a:rPr>
              <a:t>Ensure </a:t>
            </a:r>
            <a:r>
              <a:rPr lang="en-US" dirty="0">
                <a:solidFill>
                  <a:schemeClr val="tx1"/>
                </a:solidFill>
              </a:rPr>
              <a:t>that an electing beneficiary has the capacity to make a joint election to be QDT.</a:t>
            </a:r>
          </a:p>
          <a:p>
            <a:pPr lvl="1">
              <a:buSzPct val="120000"/>
              <a:buFont typeface="Arial" charset="0"/>
              <a:buChar char="•"/>
            </a:pPr>
            <a:r>
              <a:rPr lang="en-US" sz="1800" dirty="0">
                <a:solidFill>
                  <a:schemeClr val="tx1"/>
                </a:solidFill>
              </a:rPr>
              <a:t>A</a:t>
            </a:r>
            <a:r>
              <a:rPr lang="en-US" sz="1800" dirty="0" smtClean="0">
                <a:solidFill>
                  <a:schemeClr val="tx1"/>
                </a:solidFill>
              </a:rPr>
              <a:t> </a:t>
            </a:r>
            <a:r>
              <a:rPr lang="en-US" sz="1800" dirty="0">
                <a:solidFill>
                  <a:schemeClr val="tx1"/>
                </a:solidFill>
              </a:rPr>
              <a:t>court appointed guardian may be required in order to successfully make the </a:t>
            </a:r>
            <a:r>
              <a:rPr lang="en-US" sz="1800" dirty="0" smtClean="0">
                <a:solidFill>
                  <a:schemeClr val="tx1"/>
                </a:solidFill>
              </a:rPr>
              <a:t>election if an electing beneficiary does not have capacity. </a:t>
            </a:r>
            <a:endParaRPr lang="en-US" sz="1800" dirty="0">
              <a:solidFill>
                <a:schemeClr val="tx1"/>
              </a:solidFill>
            </a:endParaRPr>
          </a:p>
          <a:p>
            <a:pPr lvl="0">
              <a:buSzPct val="120000"/>
              <a:buFont typeface="Arial" charset="0"/>
              <a:buChar char="•"/>
            </a:pPr>
            <a:r>
              <a:rPr lang="en-US" dirty="0">
                <a:solidFill>
                  <a:schemeClr val="tx1"/>
                </a:solidFill>
              </a:rPr>
              <a:t>If a spouse is eligible </a:t>
            </a:r>
            <a:r>
              <a:rPr lang="en-US" dirty="0" smtClean="0">
                <a:solidFill>
                  <a:schemeClr val="tx1"/>
                </a:solidFill>
              </a:rPr>
              <a:t>for </a:t>
            </a:r>
            <a:r>
              <a:rPr lang="en-US" dirty="0">
                <a:solidFill>
                  <a:schemeClr val="tx1"/>
                </a:solidFill>
              </a:rPr>
              <a:t>the DTC, it is possible for a testamentary spousal trust to qualify as a QDT.</a:t>
            </a:r>
          </a:p>
          <a:p>
            <a:pPr lvl="1">
              <a:buFont typeface="Wingdings" charset="2"/>
              <a:buChar char="Ø"/>
            </a:pPr>
            <a:endParaRPr lang="en-US" sz="1800" dirty="0" smtClean="0">
              <a:solidFill>
                <a:schemeClr val="tx1"/>
              </a:solidFill>
            </a:endParaRPr>
          </a:p>
          <a:p>
            <a:pPr lvl="1">
              <a:buFont typeface="Wingdings" charset="2"/>
              <a:buChar char="Ø"/>
            </a:pPr>
            <a:r>
              <a:rPr lang="en-US" sz="1800" dirty="0" smtClean="0">
                <a:solidFill>
                  <a:schemeClr val="tx1"/>
                </a:solidFill>
              </a:rPr>
              <a:t>  </a:t>
            </a:r>
          </a:p>
          <a:p>
            <a:pPr lvl="1"/>
            <a:endParaRPr lang="en-US" sz="1400" dirty="0">
              <a:solidFill>
                <a:schemeClr val="tx1"/>
              </a:solidFill>
            </a:endParaRPr>
          </a:p>
        </p:txBody>
      </p:sp>
    </p:spTree>
    <p:extLst>
      <p:ext uri="{BB962C8B-B14F-4D97-AF65-F5344CB8AC3E}">
        <p14:creationId xmlns:p14="http://schemas.microsoft.com/office/powerpoint/2010/main" val="16267443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Filing </a:t>
            </a:r>
            <a:r>
              <a:rPr lang="en-CA" altLang="en-US" sz="3200" b="1" cap="all" dirty="0">
                <a:solidFill>
                  <a:schemeClr val="tx1"/>
                </a:solidFill>
              </a:rPr>
              <a:t>Tax Returns</a:t>
            </a:r>
          </a:p>
        </p:txBody>
      </p:sp>
      <p:sp>
        <p:nvSpPr>
          <p:cNvPr id="43011" name="Content Placeholder 2"/>
          <p:cNvSpPr>
            <a:spLocks noGrp="1"/>
          </p:cNvSpPr>
          <p:nvPr>
            <p:ph idx="1"/>
          </p:nvPr>
        </p:nvSpPr>
        <p:spPr>
          <a:xfrm>
            <a:off x="381000" y="2057400"/>
            <a:ext cx="7620000" cy="3962400"/>
          </a:xfrm>
        </p:spPr>
        <p:txBody>
          <a:bodyPr/>
          <a:lstStyle/>
          <a:p>
            <a:pPr eaLnBrk="1" hangingPunct="1">
              <a:buSzPct val="120000"/>
              <a:buFont typeface="Arial" charset="0"/>
              <a:buChar char="•"/>
            </a:pPr>
            <a:r>
              <a:rPr lang="en-CA" altLang="en-US" sz="2400" dirty="0" smtClean="0">
                <a:solidFill>
                  <a:schemeClr val="tx1"/>
                </a:solidFill>
              </a:rPr>
              <a:t>One </a:t>
            </a:r>
            <a:r>
              <a:rPr lang="en-CA" altLang="en-US" sz="2400" dirty="0">
                <a:solidFill>
                  <a:schemeClr val="tx1"/>
                </a:solidFill>
              </a:rPr>
              <a:t>final responsibility for the trustee from a tax perspective is to apply for a final tax clearance certificate when the trust is being wound up</a:t>
            </a:r>
            <a:r>
              <a:rPr lang="en-CA" altLang="en-US" sz="2400" dirty="0" smtClean="0">
                <a:solidFill>
                  <a:schemeClr val="tx1"/>
                </a:solidFill>
              </a:rPr>
              <a:t>.</a:t>
            </a:r>
          </a:p>
          <a:p>
            <a:pPr eaLnBrk="1" hangingPunct="1">
              <a:buSzPct val="120000"/>
              <a:buFont typeface="Arial" charset="0"/>
              <a:buChar char="•"/>
            </a:pPr>
            <a:endParaRPr lang="en-CA" altLang="en-US" sz="2400" dirty="0">
              <a:solidFill>
                <a:schemeClr val="tx1"/>
              </a:solidFill>
            </a:endParaRPr>
          </a:p>
          <a:p>
            <a:pPr eaLnBrk="1" hangingPunct="1">
              <a:buSzPct val="120000"/>
              <a:buFont typeface="Arial" charset="0"/>
              <a:buChar char="•"/>
            </a:pPr>
            <a:r>
              <a:rPr lang="en-CA" altLang="en-US" sz="2400" dirty="0">
                <a:solidFill>
                  <a:schemeClr val="tx1"/>
                </a:solidFill>
              </a:rPr>
              <a:t>The certificate provides that the trust has paid all of the tax it owes and without it, the trustee could be  personally liable for taxes that may be levied by CRA after they have made the final distribution to the residual beneficiary.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Accounting </a:t>
            </a:r>
            <a:r>
              <a:rPr lang="en-CA" altLang="en-US" sz="3200" b="1" cap="all" dirty="0">
                <a:solidFill>
                  <a:schemeClr val="tx1"/>
                </a:solidFill>
              </a:rPr>
              <a:t>for Beneficiary</a:t>
            </a:r>
          </a:p>
        </p:txBody>
      </p:sp>
      <p:sp>
        <p:nvSpPr>
          <p:cNvPr id="44035" name="Content Placeholder 2"/>
          <p:cNvSpPr>
            <a:spLocks noGrp="1"/>
          </p:cNvSpPr>
          <p:nvPr>
            <p:ph idx="1"/>
          </p:nvPr>
        </p:nvSpPr>
        <p:spPr>
          <a:xfrm>
            <a:off x="381000" y="2286000"/>
            <a:ext cx="7619999" cy="3581400"/>
          </a:xfrm>
        </p:spPr>
        <p:txBody>
          <a:bodyPr/>
          <a:lstStyle/>
          <a:p>
            <a:pPr eaLnBrk="1" hangingPunct="1">
              <a:buSzPct val="120000"/>
              <a:buFont typeface="Arial" charset="0"/>
              <a:buChar char="•"/>
            </a:pPr>
            <a:r>
              <a:rPr lang="en-CA" altLang="en-US" sz="2400" dirty="0">
                <a:solidFill>
                  <a:schemeClr val="tx1"/>
                </a:solidFill>
              </a:rPr>
              <a:t>The trustee is obligated to provide the beneficiary (or the beneficiary’s representative if the beneficiary is incapable) accounting for the trust</a:t>
            </a:r>
            <a:r>
              <a:rPr lang="en-CA" altLang="en-US" sz="2400" dirty="0" smtClean="0">
                <a:solidFill>
                  <a:schemeClr val="tx1"/>
                </a:solidFill>
              </a:rPr>
              <a:t>.</a:t>
            </a:r>
          </a:p>
          <a:p>
            <a:pPr eaLnBrk="1" hangingPunct="1">
              <a:buSzPct val="120000"/>
              <a:buFont typeface="Arial" charset="0"/>
              <a:buChar char="•"/>
            </a:pPr>
            <a:endParaRPr lang="en-CA" altLang="en-US" sz="2400" dirty="0">
              <a:solidFill>
                <a:schemeClr val="tx1"/>
              </a:solidFill>
            </a:endParaRPr>
          </a:p>
          <a:p>
            <a:pPr eaLnBrk="1" hangingPunct="1">
              <a:buSzPct val="120000"/>
              <a:buFont typeface="Arial" charset="0"/>
              <a:buChar char="•"/>
            </a:pPr>
            <a:r>
              <a:rPr lang="en-CA" altLang="en-US" sz="2400" dirty="0">
                <a:solidFill>
                  <a:schemeClr val="tx1"/>
                </a:solidFill>
              </a:rPr>
              <a:t>The accounting must be in a certain trust accounting format (as opposed to financial statements commonly seen with corporations)</a:t>
            </a:r>
            <a:r>
              <a:rPr lang="en-CA" altLang="en-US" sz="2400" dirty="0" smtClean="0">
                <a:solidFill>
                  <a:schemeClr val="tx1"/>
                </a:solidFill>
              </a:rPr>
              <a:t>.</a:t>
            </a:r>
            <a:endParaRPr lang="en-CA" altLang="en-US" sz="2400"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Accounting </a:t>
            </a:r>
            <a:r>
              <a:rPr lang="en-CA" altLang="en-US" sz="3200" b="1" cap="all" dirty="0">
                <a:solidFill>
                  <a:schemeClr val="tx1"/>
                </a:solidFill>
              </a:rPr>
              <a:t>for Beneficiary</a:t>
            </a:r>
          </a:p>
        </p:txBody>
      </p:sp>
      <p:sp>
        <p:nvSpPr>
          <p:cNvPr id="44035" name="Content Placeholder 2"/>
          <p:cNvSpPr>
            <a:spLocks noGrp="1"/>
          </p:cNvSpPr>
          <p:nvPr>
            <p:ph idx="1"/>
          </p:nvPr>
        </p:nvSpPr>
        <p:spPr>
          <a:xfrm>
            <a:off x="533400" y="2133600"/>
            <a:ext cx="7162800" cy="3581399"/>
          </a:xfrm>
        </p:spPr>
        <p:txBody>
          <a:bodyPr/>
          <a:lstStyle/>
          <a:p>
            <a:pPr eaLnBrk="1" hangingPunct="1">
              <a:buSzPct val="120000"/>
              <a:buFont typeface="Arial" charset="0"/>
              <a:buChar char="•"/>
            </a:pPr>
            <a:r>
              <a:rPr lang="en-CA" altLang="en-US" sz="2400" dirty="0" smtClean="0">
                <a:solidFill>
                  <a:schemeClr val="tx1"/>
                </a:solidFill>
              </a:rPr>
              <a:t>Basically</a:t>
            </a:r>
            <a:r>
              <a:rPr lang="en-CA" altLang="en-US" sz="2400" dirty="0">
                <a:solidFill>
                  <a:schemeClr val="tx1"/>
                </a:solidFill>
              </a:rPr>
              <a:t>, the accounting provides a description of assets and liabilities at the beginning and end of the accounting period with a list of all receipts and disbursements made during the period broken down into what are called capital and income </a:t>
            </a:r>
            <a:r>
              <a:rPr lang="en-CA" altLang="en-US" sz="2400">
                <a:solidFill>
                  <a:schemeClr val="tx1"/>
                </a:solidFill>
              </a:rPr>
              <a:t>transactions</a:t>
            </a:r>
            <a:r>
              <a:rPr lang="en-CA" altLang="en-US" sz="2400" smtClean="0">
                <a:solidFill>
                  <a:schemeClr val="tx1"/>
                </a:solidFill>
              </a:rPr>
              <a:t>.</a:t>
            </a:r>
          </a:p>
          <a:p>
            <a:pPr eaLnBrk="1" hangingPunct="1">
              <a:buSzPct val="120000"/>
              <a:buFont typeface="Arial" charset="0"/>
              <a:buChar char="•"/>
            </a:pPr>
            <a:endParaRPr lang="en-CA" altLang="en-US" sz="2400" dirty="0">
              <a:solidFill>
                <a:schemeClr val="tx1"/>
              </a:solidFill>
            </a:endParaRPr>
          </a:p>
          <a:p>
            <a:pPr eaLnBrk="1" hangingPunct="1">
              <a:buSzPct val="120000"/>
              <a:buFont typeface="Arial" charset="0"/>
              <a:buChar char="•"/>
            </a:pPr>
            <a:r>
              <a:rPr lang="en-CA" altLang="en-US" sz="2400" dirty="0">
                <a:solidFill>
                  <a:schemeClr val="tx1"/>
                </a:solidFill>
              </a:rPr>
              <a:t>It also calculates the trustee’s remuneration. </a:t>
            </a:r>
          </a:p>
        </p:txBody>
      </p:sp>
    </p:spTree>
    <p:extLst>
      <p:ext uri="{BB962C8B-B14F-4D97-AF65-F5344CB8AC3E}">
        <p14:creationId xmlns:p14="http://schemas.microsoft.com/office/powerpoint/2010/main" val="3323226555"/>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Accounting </a:t>
            </a:r>
            <a:r>
              <a:rPr lang="en-CA" altLang="en-US" sz="3200" b="1" cap="all" dirty="0">
                <a:solidFill>
                  <a:schemeClr val="tx1"/>
                </a:solidFill>
              </a:rPr>
              <a:t>for Beneficiary </a:t>
            </a:r>
          </a:p>
        </p:txBody>
      </p:sp>
      <p:sp>
        <p:nvSpPr>
          <p:cNvPr id="45059" name="Content Placeholder 2"/>
          <p:cNvSpPr>
            <a:spLocks noGrp="1"/>
          </p:cNvSpPr>
          <p:nvPr>
            <p:ph idx="1"/>
          </p:nvPr>
        </p:nvSpPr>
        <p:spPr>
          <a:xfrm>
            <a:off x="381000" y="1905000"/>
            <a:ext cx="7391400" cy="3657599"/>
          </a:xfrm>
        </p:spPr>
        <p:txBody>
          <a:bodyPr/>
          <a:lstStyle/>
          <a:p>
            <a:pPr eaLnBrk="1" hangingPunct="1">
              <a:buSzPct val="120000"/>
              <a:buFont typeface="Arial" charset="0"/>
              <a:buChar char="•"/>
            </a:pPr>
            <a:r>
              <a:rPr lang="en-CA" altLang="en-US" sz="2400" dirty="0">
                <a:solidFill>
                  <a:schemeClr val="tx1"/>
                </a:solidFill>
              </a:rPr>
              <a:t>It is important to prepare the accounting in this special format in case the accounts have to be “passed by the Court”. </a:t>
            </a:r>
            <a:endParaRPr lang="en-CA" altLang="en-US" sz="2400" dirty="0" smtClean="0">
              <a:solidFill>
                <a:schemeClr val="tx1"/>
              </a:solidFill>
            </a:endParaRPr>
          </a:p>
          <a:p>
            <a:pPr eaLnBrk="1" hangingPunct="1">
              <a:buSzPct val="120000"/>
              <a:buFont typeface="Arial" charset="0"/>
              <a:buChar char="•"/>
            </a:pPr>
            <a:endParaRPr lang="en-CA" altLang="en-US" sz="2400" dirty="0">
              <a:solidFill>
                <a:schemeClr val="tx1"/>
              </a:solidFill>
            </a:endParaRPr>
          </a:p>
          <a:p>
            <a:pPr eaLnBrk="1" hangingPunct="1">
              <a:buSzPct val="120000"/>
              <a:buFont typeface="Arial" charset="0"/>
              <a:buChar char="•"/>
            </a:pPr>
            <a:r>
              <a:rPr lang="en-CA" altLang="en-US" sz="2400" dirty="0">
                <a:solidFill>
                  <a:schemeClr val="tx1"/>
                </a:solidFill>
              </a:rPr>
              <a:t>A Court passing of accounts occurs in one of two situations: first, where the beneficiary is incapable of approving the accounts and the Court must do so on their behalf or second, where the beneficiary, although capable, does not approve the accounts and the work done by the trustee</a:t>
            </a:r>
            <a:r>
              <a:rPr lang="en-CA" altLang="en-US" sz="2400" dirty="0" smtClean="0">
                <a:solidFill>
                  <a:schemeClr val="tx1"/>
                </a:solidFill>
              </a:rPr>
              <a:t>.</a:t>
            </a:r>
            <a:endParaRPr lang="en-CA" altLang="en-US" sz="2400" dirty="0">
              <a:solidFill>
                <a:schemeClr val="tx1"/>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Accounting </a:t>
            </a:r>
            <a:r>
              <a:rPr lang="en-CA" altLang="en-US" sz="3200" b="1" cap="all" dirty="0">
                <a:solidFill>
                  <a:schemeClr val="tx1"/>
                </a:solidFill>
              </a:rPr>
              <a:t>for Beneficiary </a:t>
            </a:r>
          </a:p>
        </p:txBody>
      </p:sp>
      <p:sp>
        <p:nvSpPr>
          <p:cNvPr id="45059" name="Content Placeholder 2"/>
          <p:cNvSpPr>
            <a:spLocks noGrp="1"/>
          </p:cNvSpPr>
          <p:nvPr>
            <p:ph idx="1"/>
          </p:nvPr>
        </p:nvSpPr>
        <p:spPr>
          <a:xfrm>
            <a:off x="514004" y="2057400"/>
            <a:ext cx="7696200" cy="3657599"/>
          </a:xfrm>
        </p:spPr>
        <p:txBody>
          <a:bodyPr/>
          <a:lstStyle/>
          <a:p>
            <a:pPr eaLnBrk="1" hangingPunct="1">
              <a:buSzPct val="120000"/>
              <a:buFont typeface="Arial" charset="0"/>
              <a:buChar char="•"/>
            </a:pPr>
            <a:r>
              <a:rPr lang="en-CA" altLang="en-US" sz="2400" dirty="0" smtClean="0">
                <a:solidFill>
                  <a:schemeClr val="tx1"/>
                </a:solidFill>
              </a:rPr>
              <a:t>In </a:t>
            </a:r>
            <a:r>
              <a:rPr lang="en-CA" altLang="en-US" sz="2400" dirty="0">
                <a:solidFill>
                  <a:schemeClr val="tx1"/>
                </a:solidFill>
              </a:rPr>
              <a:t>a passing of accounts, the Court requires the accounting to be done in the special format described </a:t>
            </a:r>
            <a:r>
              <a:rPr lang="en-CA" altLang="en-US" sz="2400">
                <a:solidFill>
                  <a:schemeClr val="tx1"/>
                </a:solidFill>
              </a:rPr>
              <a:t>above</a:t>
            </a:r>
            <a:r>
              <a:rPr lang="en-CA" altLang="en-US" sz="2400" smtClean="0">
                <a:solidFill>
                  <a:schemeClr val="tx1"/>
                </a:solidFill>
              </a:rPr>
              <a:t>.</a:t>
            </a:r>
          </a:p>
          <a:p>
            <a:pPr eaLnBrk="1" hangingPunct="1">
              <a:buSzPct val="120000"/>
              <a:buFont typeface="Arial" charset="0"/>
              <a:buChar char="•"/>
            </a:pPr>
            <a:endParaRPr lang="en-CA" altLang="en-US" sz="2400" dirty="0" smtClean="0">
              <a:solidFill>
                <a:schemeClr val="tx1"/>
              </a:solidFill>
            </a:endParaRPr>
          </a:p>
          <a:p>
            <a:pPr eaLnBrk="1" hangingPunct="1">
              <a:buSzPct val="120000"/>
              <a:buFont typeface="Arial" charset="0"/>
              <a:buChar char="•"/>
            </a:pPr>
            <a:r>
              <a:rPr lang="en-CA" altLang="en-US" sz="2400" dirty="0">
                <a:solidFill>
                  <a:schemeClr val="tx1"/>
                </a:solidFill>
              </a:rPr>
              <a:t>In addition to keeping records in a trust accounting format, the trustee should also be able to breakdown the accounting into the various categories of payments permitted by the Ministry from disability trusts.</a:t>
            </a:r>
          </a:p>
          <a:p>
            <a:pPr eaLnBrk="1" hangingPunct="1">
              <a:buSzPct val="120000"/>
              <a:buFont typeface="Arial" charset="0"/>
              <a:buChar char="•"/>
            </a:pPr>
            <a:endParaRPr lang="en-CA" altLang="en-US" dirty="0">
              <a:solidFill>
                <a:schemeClr val="tx1"/>
              </a:solidFill>
            </a:endParaRPr>
          </a:p>
        </p:txBody>
      </p:sp>
    </p:spTree>
    <p:extLst>
      <p:ext uri="{BB962C8B-B14F-4D97-AF65-F5344CB8AC3E}">
        <p14:creationId xmlns:p14="http://schemas.microsoft.com/office/powerpoint/2010/main" val="3727522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lstStyle/>
          <a:p>
            <a:pPr algn="ctr" eaLnBrk="1" hangingPunct="1">
              <a:defRPr/>
            </a:pPr>
            <a:r>
              <a:rPr lang="en-CA" altLang="en-US" sz="3200" b="1" cap="all" dirty="0">
                <a:solidFill>
                  <a:schemeClr val="tx1"/>
                </a:solidFill>
              </a:rPr>
              <a:t>Administration </a:t>
            </a:r>
            <a:r>
              <a:rPr lang="en-CA" altLang="en-US" sz="3200" b="1" cap="all" dirty="0" smtClean="0">
                <a:solidFill>
                  <a:schemeClr val="tx1"/>
                </a:solidFill>
              </a:rPr>
              <a:t>Points:</a:t>
            </a:r>
            <a:r>
              <a:rPr lang="en-CA" altLang="en-US" sz="3200" b="1" cap="all" dirty="0">
                <a:solidFill>
                  <a:schemeClr val="tx1"/>
                </a:solidFill>
              </a:rPr>
              <a:t/>
            </a:r>
            <a:br>
              <a:rPr lang="en-CA" altLang="en-US" sz="3200" b="1" cap="all" dirty="0">
                <a:solidFill>
                  <a:schemeClr val="tx1"/>
                </a:solidFill>
              </a:rPr>
            </a:br>
            <a:r>
              <a:rPr lang="en-CA" altLang="en-US" sz="3200" b="1" cap="all" dirty="0" smtClean="0">
                <a:solidFill>
                  <a:schemeClr val="tx1"/>
                </a:solidFill>
              </a:rPr>
              <a:t>Accounting </a:t>
            </a:r>
            <a:r>
              <a:rPr lang="en-CA" altLang="en-US" sz="3200" b="1" cap="all" dirty="0">
                <a:solidFill>
                  <a:schemeClr val="tx1"/>
                </a:solidFill>
              </a:rPr>
              <a:t>for Beneficiary</a:t>
            </a:r>
          </a:p>
        </p:txBody>
      </p:sp>
      <p:sp>
        <p:nvSpPr>
          <p:cNvPr id="46083" name="Content Placeholder 2"/>
          <p:cNvSpPr>
            <a:spLocks noGrp="1"/>
          </p:cNvSpPr>
          <p:nvPr>
            <p:ph idx="1"/>
          </p:nvPr>
        </p:nvSpPr>
        <p:spPr>
          <a:xfrm>
            <a:off x="381000" y="2209800"/>
            <a:ext cx="7543800" cy="3962400"/>
          </a:xfrm>
        </p:spPr>
        <p:txBody>
          <a:bodyPr/>
          <a:lstStyle/>
          <a:p>
            <a:pPr eaLnBrk="1" hangingPunct="1">
              <a:buSzPct val="120000"/>
              <a:buFont typeface="Arial" charset="0"/>
              <a:buChar char="•"/>
            </a:pPr>
            <a:r>
              <a:rPr lang="en-CA" altLang="en-US" sz="2400" dirty="0" smtClean="0">
                <a:solidFill>
                  <a:schemeClr val="tx1"/>
                </a:solidFill>
              </a:rPr>
              <a:t>The </a:t>
            </a:r>
            <a:r>
              <a:rPr lang="en-CA" altLang="en-US" sz="2400" dirty="0">
                <a:solidFill>
                  <a:schemeClr val="tx1"/>
                </a:solidFill>
              </a:rPr>
              <a:t>Ministry can ask the trustee at any time to provide a summary of the payments made from the trust.</a:t>
            </a:r>
          </a:p>
          <a:p>
            <a:pPr eaLnBrk="1" hangingPunct="1">
              <a:buSzPct val="120000"/>
              <a:buFont typeface="Arial" charset="0"/>
              <a:buChar char="•"/>
            </a:pPr>
            <a:r>
              <a:rPr lang="en-CA" altLang="en-US" sz="2400" dirty="0">
                <a:solidFill>
                  <a:schemeClr val="tx1"/>
                </a:solidFill>
              </a:rPr>
              <a:t>They will want to see that the payments were indeed made for the permitted types of expenses (e.g. medical, educational, care giver, independence, etc.).</a:t>
            </a:r>
          </a:p>
          <a:p>
            <a:pPr eaLnBrk="1" hangingPunct="1">
              <a:buSzPct val="120000"/>
              <a:buFont typeface="Arial" charset="0"/>
              <a:buChar char="•"/>
            </a:pPr>
            <a:r>
              <a:rPr lang="en-CA" altLang="en-US" sz="2400" dirty="0">
                <a:solidFill>
                  <a:schemeClr val="tx1"/>
                </a:solidFill>
              </a:rPr>
              <a:t>It is critical that proper records are kept or the beneficiary’s entitlement to benefits may be jeopardized.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609600" y="685800"/>
            <a:ext cx="6348413" cy="1320800"/>
          </a:xfrm>
        </p:spPr>
        <p:txBody>
          <a:bodyPr/>
          <a:lstStyle/>
          <a:p>
            <a:pPr algn="ctr" eaLnBrk="1" hangingPunct="1">
              <a:defRPr/>
            </a:pPr>
            <a:r>
              <a:rPr lang="en-CA" altLang="en-US" sz="3400" b="1" cap="all" dirty="0">
                <a:solidFill>
                  <a:schemeClr val="tx1"/>
                </a:solidFill>
              </a:rPr>
              <a:t>Trustee fees </a:t>
            </a:r>
            <a:r>
              <a:rPr lang="en-CA" altLang="en-US" sz="3400" b="1" cap="all" dirty="0" smtClean="0">
                <a:solidFill>
                  <a:schemeClr val="tx1"/>
                </a:solidFill>
              </a:rPr>
              <a:t>and </a:t>
            </a:r>
            <a:r>
              <a:rPr lang="en-CA" altLang="en-US" sz="3400" b="1" cap="all" dirty="0">
                <a:solidFill>
                  <a:schemeClr val="tx1"/>
                </a:solidFill>
              </a:rPr>
              <a:t>expenses</a:t>
            </a:r>
          </a:p>
        </p:txBody>
      </p:sp>
      <p:sp>
        <p:nvSpPr>
          <p:cNvPr id="47107" name="Content Placeholder 2"/>
          <p:cNvSpPr>
            <a:spLocks noGrp="1"/>
          </p:cNvSpPr>
          <p:nvPr>
            <p:ph idx="1"/>
          </p:nvPr>
        </p:nvSpPr>
        <p:spPr>
          <a:xfrm>
            <a:off x="304800" y="1985818"/>
            <a:ext cx="7696200" cy="3957782"/>
          </a:xfrm>
        </p:spPr>
        <p:txBody>
          <a:bodyPr/>
          <a:lstStyle/>
          <a:p>
            <a:pPr>
              <a:buSzPct val="120000"/>
              <a:buFont typeface="Arial" charset="0"/>
              <a:buChar char="•"/>
            </a:pPr>
            <a:r>
              <a:rPr lang="en-US" altLang="en-US" sz="2400" dirty="0">
                <a:solidFill>
                  <a:schemeClr val="tx1"/>
                </a:solidFill>
              </a:rPr>
              <a:t>The maximum fees a Trustee may charge for time and effort spent administering an estate is 5% of the aggregate realized value of the trust fund, 5% of the income earned on the trust fund assets during their administration, and 0.4% annual “care and management” fee based on the average market value of the trust fund be administered. (See section 88 (1) of the </a:t>
            </a:r>
            <a:r>
              <a:rPr lang="en-US" altLang="en-US" sz="2400" i="1" dirty="0">
                <a:solidFill>
                  <a:schemeClr val="tx1"/>
                </a:solidFill>
              </a:rPr>
              <a:t>Trustee Act</a:t>
            </a:r>
            <a:r>
              <a:rPr lang="en-US" altLang="en-US" sz="2400" dirty="0">
                <a:solidFill>
                  <a:schemeClr val="tx1"/>
                </a:solidFill>
              </a:rPr>
              <a:t>)</a:t>
            </a:r>
          </a:p>
          <a:p>
            <a:endParaRPr lang="en-US" altLang="en-US" dirty="0">
              <a:solidFill>
                <a:schemeClr val="tx1"/>
              </a:solidFill>
            </a:endParaRPr>
          </a:p>
        </p:txBody>
      </p:sp>
    </p:spTree>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en-US" b="1" dirty="0">
                <a:solidFill>
                  <a:schemeClr val="tx1"/>
                </a:solidFill>
              </a:rPr>
              <a:t>WHAT IS A TRUST?</a:t>
            </a:r>
          </a:p>
        </p:txBody>
      </p:sp>
      <p:sp>
        <p:nvSpPr>
          <p:cNvPr id="12291" name="Rectangle 3"/>
          <p:cNvSpPr>
            <a:spLocks noGrp="1" noChangeArrowheads="1"/>
          </p:cNvSpPr>
          <p:nvPr>
            <p:ph idx="1"/>
          </p:nvPr>
        </p:nvSpPr>
        <p:spPr>
          <a:xfrm>
            <a:off x="914400" y="2133600"/>
            <a:ext cx="6248400" cy="3505200"/>
          </a:xfrm>
        </p:spPr>
        <p:txBody>
          <a:bodyPr/>
          <a:lstStyle/>
          <a:p>
            <a:pPr eaLnBrk="1" hangingPunct="1">
              <a:buSzPct val="100000"/>
              <a:buFont typeface="Arial"/>
              <a:buChar char="•"/>
            </a:pPr>
            <a:r>
              <a:rPr lang="en-US" altLang="en-US" sz="2400" dirty="0">
                <a:solidFill>
                  <a:schemeClr val="tx1"/>
                </a:solidFill>
              </a:rPr>
              <a:t>A Trust is a relationship whereby one person (the "Settlor") gives assets to a second person (the “Trustee”) to hold and use for the benefit of someone else (the “Beneficiary</a:t>
            </a:r>
            <a:r>
              <a:rPr lang="en-US" altLang="en-US" sz="2400" dirty="0" smtClean="0">
                <a:solidFill>
                  <a:schemeClr val="tx1"/>
                </a:solidFill>
              </a:rPr>
              <a:t>”)</a:t>
            </a:r>
            <a:r>
              <a:rPr lang="en-US" altLang="en-US" sz="2800" dirty="0" smtClean="0">
                <a:solidFill>
                  <a:schemeClr val="tx1"/>
                </a:solidFill>
              </a:rPr>
              <a:t>.</a:t>
            </a:r>
            <a:endParaRPr lang="en-US" altLang="en-US" sz="2800"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609600" y="685800"/>
            <a:ext cx="6348413" cy="1320800"/>
          </a:xfrm>
        </p:spPr>
        <p:txBody>
          <a:bodyPr/>
          <a:lstStyle/>
          <a:p>
            <a:pPr algn="ctr" eaLnBrk="1" hangingPunct="1">
              <a:defRPr/>
            </a:pPr>
            <a:r>
              <a:rPr lang="en-CA" altLang="en-US" sz="3400" b="1" cap="all" dirty="0">
                <a:solidFill>
                  <a:schemeClr val="tx1"/>
                </a:solidFill>
              </a:rPr>
              <a:t>Trustee fees </a:t>
            </a:r>
            <a:r>
              <a:rPr lang="en-CA" altLang="en-US" sz="3400" b="1" cap="all" dirty="0" smtClean="0">
                <a:solidFill>
                  <a:schemeClr val="tx1"/>
                </a:solidFill>
              </a:rPr>
              <a:t>and </a:t>
            </a:r>
            <a:r>
              <a:rPr lang="en-CA" altLang="en-US" sz="3400" b="1" cap="all" dirty="0">
                <a:solidFill>
                  <a:schemeClr val="tx1"/>
                </a:solidFill>
              </a:rPr>
              <a:t>expenses</a:t>
            </a:r>
          </a:p>
        </p:txBody>
      </p:sp>
      <p:sp>
        <p:nvSpPr>
          <p:cNvPr id="47107" name="Content Placeholder 2"/>
          <p:cNvSpPr>
            <a:spLocks noGrp="1"/>
          </p:cNvSpPr>
          <p:nvPr>
            <p:ph idx="1"/>
          </p:nvPr>
        </p:nvSpPr>
        <p:spPr>
          <a:xfrm>
            <a:off x="304800" y="1985818"/>
            <a:ext cx="7162800" cy="3805382"/>
          </a:xfrm>
        </p:spPr>
        <p:txBody>
          <a:bodyPr/>
          <a:lstStyle/>
          <a:p>
            <a:pPr>
              <a:buSzPct val="120000"/>
              <a:buFont typeface="Arial" charset="0"/>
              <a:buChar char="•"/>
            </a:pPr>
            <a:r>
              <a:rPr lang="en-US" altLang="en-US" sz="2400" dirty="0" smtClean="0">
                <a:solidFill>
                  <a:schemeClr val="tx1"/>
                </a:solidFill>
              </a:rPr>
              <a:t>The </a:t>
            </a:r>
            <a:r>
              <a:rPr lang="en-US" altLang="en-US" sz="2400" dirty="0">
                <a:solidFill>
                  <a:schemeClr val="tx1"/>
                </a:solidFill>
              </a:rPr>
              <a:t>“care and management” fee is traditionally charged when there is an ongoing trust for the trustee to administer according to the terms of the </a:t>
            </a:r>
            <a:r>
              <a:rPr lang="en-US" altLang="en-US" sz="2400">
                <a:solidFill>
                  <a:schemeClr val="tx1"/>
                </a:solidFill>
              </a:rPr>
              <a:t>trust</a:t>
            </a:r>
            <a:r>
              <a:rPr lang="en-US" altLang="en-US" sz="2400" smtClean="0">
                <a:solidFill>
                  <a:schemeClr val="tx1"/>
                </a:solidFill>
              </a:rPr>
              <a:t>.</a:t>
            </a:r>
          </a:p>
          <a:p>
            <a:pPr>
              <a:buSzPct val="120000"/>
              <a:buFont typeface="Arial" charset="0"/>
              <a:buChar char="•"/>
            </a:pPr>
            <a:endParaRPr lang="en-US" altLang="en-US" sz="2400" dirty="0">
              <a:solidFill>
                <a:schemeClr val="tx1"/>
              </a:solidFill>
            </a:endParaRPr>
          </a:p>
          <a:p>
            <a:pPr>
              <a:buSzPct val="120000"/>
              <a:buFont typeface="Arial" charset="0"/>
              <a:buChar char="•"/>
            </a:pPr>
            <a:r>
              <a:rPr lang="en-US" altLang="en-US" sz="2400" dirty="0">
                <a:solidFill>
                  <a:schemeClr val="tx1"/>
                </a:solidFill>
              </a:rPr>
              <a:t>Trustee fees may be subject to GST and will be considered as income and taxable to the trustee. </a:t>
            </a:r>
          </a:p>
          <a:p>
            <a:endParaRPr lang="en-US" altLang="en-US" dirty="0">
              <a:solidFill>
                <a:schemeClr val="tx1"/>
              </a:solidFill>
            </a:endParaRPr>
          </a:p>
        </p:txBody>
      </p:sp>
    </p:spTree>
    <p:extLst>
      <p:ext uri="{BB962C8B-B14F-4D97-AF65-F5344CB8AC3E}">
        <p14:creationId xmlns:p14="http://schemas.microsoft.com/office/powerpoint/2010/main" val="3091123780"/>
      </p:ext>
    </p:extLst>
  </p:cSld>
  <p:clrMapOvr>
    <a:masterClrMapping/>
  </p:clrMapOvr>
  <p:transition spd="med">
    <p:pull/>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934200" cy="1320800"/>
          </a:xfrm>
        </p:spPr>
        <p:txBody>
          <a:bodyPr/>
          <a:lstStyle/>
          <a:p>
            <a:pPr algn="ctr">
              <a:defRPr/>
            </a:pPr>
            <a:r>
              <a:rPr lang="en-CA" altLang="en-US" b="1" cap="all" dirty="0">
                <a:solidFill>
                  <a:schemeClr val="tx1"/>
                </a:solidFill>
              </a:rPr>
              <a:t>Trustee fees </a:t>
            </a:r>
            <a:r>
              <a:rPr lang="en-CA" altLang="en-US" b="1" cap="all" dirty="0" smtClean="0">
                <a:solidFill>
                  <a:schemeClr val="tx1"/>
                </a:solidFill>
              </a:rPr>
              <a:t>and expenses</a:t>
            </a:r>
            <a:br>
              <a:rPr lang="en-CA" altLang="en-US" b="1" cap="all" dirty="0" smtClean="0">
                <a:solidFill>
                  <a:schemeClr val="tx1"/>
                </a:solidFill>
              </a:rPr>
            </a:br>
            <a:endParaRPr lang="en-US" b="1" dirty="0">
              <a:solidFill>
                <a:schemeClr val="tx1"/>
              </a:solidFill>
            </a:endParaRPr>
          </a:p>
        </p:txBody>
      </p:sp>
      <p:sp>
        <p:nvSpPr>
          <p:cNvPr id="48131" name="Content Placeholder 2"/>
          <p:cNvSpPr>
            <a:spLocks noGrp="1"/>
          </p:cNvSpPr>
          <p:nvPr>
            <p:ph idx="1"/>
          </p:nvPr>
        </p:nvSpPr>
        <p:spPr>
          <a:xfrm>
            <a:off x="381000" y="1676400"/>
            <a:ext cx="7696200" cy="4114800"/>
          </a:xfrm>
        </p:spPr>
        <p:txBody>
          <a:bodyPr/>
          <a:lstStyle/>
          <a:p>
            <a:endParaRPr lang="en-US" altLang="en-US" dirty="0" smtClean="0">
              <a:solidFill>
                <a:schemeClr val="tx1"/>
              </a:solidFill>
            </a:endParaRPr>
          </a:p>
          <a:p>
            <a:pPr>
              <a:buSzPct val="100000"/>
              <a:buFont typeface="Arial" charset="0"/>
              <a:buChar char="•"/>
            </a:pPr>
            <a:r>
              <a:rPr lang="en-US" altLang="en-US" sz="2400" dirty="0" smtClean="0">
                <a:solidFill>
                  <a:schemeClr val="tx1"/>
                </a:solidFill>
              </a:rPr>
              <a:t>A </a:t>
            </a:r>
            <a:r>
              <a:rPr lang="en-US" altLang="en-US" sz="2400" dirty="0">
                <a:solidFill>
                  <a:schemeClr val="tx1"/>
                </a:solidFill>
              </a:rPr>
              <a:t>Trustee it is also entitled to be reimbursed from the trust fund for any out-­‐of-­‐pocket expenses required to properly administer the Trust</a:t>
            </a:r>
            <a:r>
              <a:rPr lang="en-US" altLang="en-US" sz="2400" dirty="0" smtClean="0">
                <a:solidFill>
                  <a:schemeClr val="tx1"/>
                </a:solidFill>
              </a:rPr>
              <a:t>.</a:t>
            </a:r>
          </a:p>
          <a:p>
            <a:pPr>
              <a:buSzPct val="100000"/>
              <a:buFont typeface="Arial" charset="0"/>
              <a:buChar char="•"/>
            </a:pPr>
            <a:endParaRPr lang="en-US" altLang="en-US" sz="2400" dirty="0">
              <a:solidFill>
                <a:schemeClr val="tx1"/>
              </a:solidFill>
            </a:endParaRPr>
          </a:p>
          <a:p>
            <a:pPr>
              <a:buSzPct val="100000"/>
              <a:buFont typeface="Arial" charset="0"/>
              <a:buChar char="•"/>
            </a:pPr>
            <a:r>
              <a:rPr lang="en-US" altLang="en-US" sz="2400" dirty="0">
                <a:solidFill>
                  <a:schemeClr val="tx1"/>
                </a:solidFill>
              </a:rPr>
              <a:t>Reasonable professional fees (such as legal or accounting fees) are proper trust expenses, and if paid personally, then the trust fund may reimburse you.</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616527" y="762000"/>
            <a:ext cx="6348413" cy="1779588"/>
          </a:xfrm>
        </p:spPr>
        <p:txBody>
          <a:bodyPr/>
          <a:lstStyle/>
          <a:p>
            <a:pPr algn="ctr" eaLnBrk="1" hangingPunct="1">
              <a:defRPr/>
            </a:pPr>
            <a:r>
              <a:rPr lang="en-US" altLang="en-US" b="1" cap="all" dirty="0">
                <a:solidFill>
                  <a:schemeClr val="tx1"/>
                </a:solidFill>
              </a:rPr>
              <a:t>Final Words of Advice</a:t>
            </a:r>
          </a:p>
        </p:txBody>
      </p:sp>
      <p:sp>
        <p:nvSpPr>
          <p:cNvPr id="330755" name="Rectangle 3"/>
          <p:cNvSpPr>
            <a:spLocks noGrp="1" noChangeArrowheads="1"/>
          </p:cNvSpPr>
          <p:nvPr>
            <p:ph idx="1"/>
          </p:nvPr>
        </p:nvSpPr>
        <p:spPr>
          <a:xfrm>
            <a:off x="762000" y="1828800"/>
            <a:ext cx="6348413" cy="4800600"/>
          </a:xfrm>
        </p:spPr>
        <p:txBody>
          <a:bodyPr rtlCol="0">
            <a:normAutofit/>
          </a:bodyPr>
          <a:lstStyle/>
          <a:p>
            <a:pPr eaLnBrk="1" fontAlgn="auto" hangingPunct="1">
              <a:spcAft>
                <a:spcPts val="0"/>
              </a:spcAft>
              <a:defRPr/>
            </a:pPr>
            <a:r>
              <a:rPr lang="en-US" sz="2400" dirty="0">
                <a:solidFill>
                  <a:schemeClr val="tx1"/>
                </a:solidFill>
              </a:rPr>
              <a:t>Gather the necessary </a:t>
            </a:r>
            <a:r>
              <a:rPr lang="en-US" sz="2400" dirty="0" smtClean="0">
                <a:solidFill>
                  <a:schemeClr val="tx1"/>
                </a:solidFill>
              </a:rPr>
              <a:t>information.</a:t>
            </a:r>
            <a:endParaRPr lang="en-US" sz="2400" dirty="0">
              <a:solidFill>
                <a:schemeClr val="tx1"/>
              </a:solidFill>
            </a:endParaRPr>
          </a:p>
          <a:p>
            <a:pPr eaLnBrk="1" fontAlgn="auto" hangingPunct="1">
              <a:spcAft>
                <a:spcPts val="0"/>
              </a:spcAft>
              <a:defRPr/>
            </a:pPr>
            <a:r>
              <a:rPr lang="en-US" sz="2400" dirty="0">
                <a:solidFill>
                  <a:schemeClr val="tx1"/>
                </a:solidFill>
              </a:rPr>
              <a:t>Consider future </a:t>
            </a:r>
            <a:r>
              <a:rPr lang="en-US" sz="2400" dirty="0" smtClean="0">
                <a:solidFill>
                  <a:schemeClr val="tx1"/>
                </a:solidFill>
              </a:rPr>
              <a:t>events.</a:t>
            </a:r>
            <a:endParaRPr lang="en-US" sz="2400" dirty="0">
              <a:solidFill>
                <a:schemeClr val="tx1"/>
              </a:solidFill>
            </a:endParaRPr>
          </a:p>
          <a:p>
            <a:pPr eaLnBrk="1" fontAlgn="auto" hangingPunct="1">
              <a:spcAft>
                <a:spcPts val="0"/>
              </a:spcAft>
              <a:defRPr/>
            </a:pPr>
            <a:r>
              <a:rPr lang="en-US" sz="2400" dirty="0">
                <a:solidFill>
                  <a:schemeClr val="tx1"/>
                </a:solidFill>
              </a:rPr>
              <a:t>Confirm your Trustee(s) willingness to act as </a:t>
            </a:r>
            <a:r>
              <a:rPr lang="en-US" sz="2400" dirty="0" smtClean="0">
                <a:solidFill>
                  <a:schemeClr val="tx1"/>
                </a:solidFill>
              </a:rPr>
              <a:t>Trustee.</a:t>
            </a:r>
            <a:endParaRPr lang="en-US" sz="2400" dirty="0">
              <a:solidFill>
                <a:schemeClr val="tx1"/>
              </a:solidFill>
            </a:endParaRPr>
          </a:p>
          <a:p>
            <a:pPr eaLnBrk="1" fontAlgn="auto" hangingPunct="1">
              <a:spcAft>
                <a:spcPts val="0"/>
              </a:spcAft>
              <a:defRPr/>
            </a:pPr>
            <a:r>
              <a:rPr lang="en-US" sz="2400" dirty="0">
                <a:solidFill>
                  <a:schemeClr val="tx1"/>
                </a:solidFill>
              </a:rPr>
              <a:t>Retain a lawyer experienced in setting up these trusts and knowledgeable of BC Disability Benefits </a:t>
            </a:r>
            <a:r>
              <a:rPr lang="en-US" sz="2400" dirty="0" smtClean="0">
                <a:solidFill>
                  <a:schemeClr val="tx1"/>
                </a:solidFill>
              </a:rPr>
              <a:t>legislation.</a:t>
            </a:r>
            <a:endParaRPr lang="en-US" sz="2400" dirty="0">
              <a:solidFill>
                <a:schemeClr val="tx1"/>
              </a:solidFill>
            </a:endParaRPr>
          </a:p>
          <a:p>
            <a:pPr lvl="4" eaLnBrk="1" fontAlgn="auto" hangingPunct="1">
              <a:spcAft>
                <a:spcPts val="0"/>
              </a:spcAft>
              <a:defRPr/>
            </a:pPr>
            <a:r>
              <a:rPr lang="en-US" sz="2400" b="1" dirty="0">
                <a:solidFill>
                  <a:schemeClr val="tx1"/>
                </a:solidFill>
              </a:rPr>
              <a:t>ASK </a:t>
            </a:r>
            <a:r>
              <a:rPr lang="en-US" sz="2400" b="1" dirty="0" smtClean="0">
                <a:solidFill>
                  <a:schemeClr val="tx1"/>
                </a:solidFill>
              </a:rPr>
              <a:t>QUESTIONS!</a:t>
            </a:r>
            <a:endParaRPr lang="en-US" sz="2400" b="1" dirty="0">
              <a:solidFill>
                <a:schemeClr val="tx1"/>
              </a:solidFill>
            </a:endParaRPr>
          </a:p>
        </p:txBody>
      </p:sp>
    </p:spTree>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eaLnBrk="1" hangingPunct="1"/>
            <a:r>
              <a:rPr lang="en-US" altLang="en-US" b="1" dirty="0">
                <a:solidFill>
                  <a:schemeClr val="tx1"/>
                </a:solidFill>
              </a:rPr>
              <a:t>RESOURCES</a:t>
            </a:r>
          </a:p>
        </p:txBody>
      </p:sp>
      <p:sp>
        <p:nvSpPr>
          <p:cNvPr id="247811" name="Rectangle 3"/>
          <p:cNvSpPr>
            <a:spLocks noGrp="1" noChangeArrowheads="1"/>
          </p:cNvSpPr>
          <p:nvPr>
            <p:ph idx="1"/>
          </p:nvPr>
        </p:nvSpPr>
        <p:spPr>
          <a:xfrm>
            <a:off x="609600" y="1447800"/>
            <a:ext cx="7010400" cy="4876800"/>
          </a:xfrm>
        </p:spPr>
        <p:txBody>
          <a:bodyPr rtlCol="0">
            <a:normAutofit fontScale="62500" lnSpcReduction="20000"/>
          </a:bodyPr>
          <a:lstStyle/>
          <a:p>
            <a:pPr eaLnBrk="1" fontAlgn="auto" hangingPunct="1">
              <a:spcAft>
                <a:spcPts val="0"/>
              </a:spcAft>
              <a:defRPr/>
            </a:pPr>
            <a:r>
              <a:rPr lang="en-US" sz="2900" i="1" cap="all" dirty="0">
                <a:solidFill>
                  <a:schemeClr val="tx1"/>
                </a:solidFill>
              </a:rPr>
              <a:t>Trustee Act</a:t>
            </a:r>
            <a:r>
              <a:rPr lang="en-US" sz="2900" dirty="0">
                <a:solidFill>
                  <a:schemeClr val="tx1"/>
                </a:solidFill>
              </a:rPr>
              <a:t>, R.S.B.C. 1996, c. 464- </a:t>
            </a:r>
            <a:r>
              <a:rPr lang="en-US" sz="2900" dirty="0">
                <a:solidFill>
                  <a:schemeClr val="tx1"/>
                </a:solidFill>
                <a:hlinkClick r:id="rId3"/>
              </a:rPr>
              <a:t>http://</a:t>
            </a:r>
            <a:r>
              <a:rPr lang="en-US" sz="2900" dirty="0" smtClean="0">
                <a:solidFill>
                  <a:schemeClr val="tx1"/>
                </a:solidFill>
                <a:hlinkClick r:id="rId3"/>
              </a:rPr>
              <a:t>www.bclaws.ca/civix/document/id/complete/statreg/96464_01</a:t>
            </a:r>
            <a:endParaRPr lang="en-US" sz="2900" dirty="0">
              <a:solidFill>
                <a:schemeClr val="tx1"/>
              </a:solidFill>
            </a:endParaRPr>
          </a:p>
          <a:p>
            <a:pPr eaLnBrk="1" fontAlgn="auto" hangingPunct="1">
              <a:spcAft>
                <a:spcPts val="0"/>
              </a:spcAft>
              <a:defRPr/>
            </a:pPr>
            <a:endParaRPr lang="en-US" sz="2900" dirty="0">
              <a:solidFill>
                <a:schemeClr val="tx1"/>
              </a:solidFill>
            </a:endParaRPr>
          </a:p>
          <a:p>
            <a:pPr eaLnBrk="1" fontAlgn="auto" hangingPunct="1">
              <a:spcAft>
                <a:spcPts val="0"/>
              </a:spcAft>
              <a:defRPr/>
            </a:pPr>
            <a:r>
              <a:rPr lang="en-US" sz="2900" dirty="0">
                <a:solidFill>
                  <a:schemeClr val="tx1"/>
                </a:solidFill>
              </a:rPr>
              <a:t>BC MINISTRY OF SOCIAL DEVELOPMENT (INFORMATION BOOKLET – “</a:t>
            </a:r>
            <a:r>
              <a:rPr lang="en-US" sz="2900" i="1" dirty="0">
                <a:solidFill>
                  <a:schemeClr val="tx1"/>
                </a:solidFill>
              </a:rPr>
              <a:t>DISABILITY ASSISTANCE AND TRUSTS” – </a:t>
            </a:r>
            <a:r>
              <a:rPr lang="en-US" sz="2900" dirty="0" smtClean="0">
                <a:solidFill>
                  <a:schemeClr val="tx1"/>
                </a:solidFill>
                <a:hlinkClick r:id="rId4"/>
              </a:rPr>
              <a:t>www.hsd.gov.bc.ca</a:t>
            </a:r>
            <a:endParaRPr lang="en-US" sz="2900" dirty="0">
              <a:solidFill>
                <a:schemeClr val="tx1"/>
              </a:solidFill>
            </a:endParaRPr>
          </a:p>
          <a:p>
            <a:pPr eaLnBrk="1" fontAlgn="auto" hangingPunct="1">
              <a:spcAft>
                <a:spcPts val="0"/>
              </a:spcAft>
              <a:defRPr/>
            </a:pPr>
            <a:endParaRPr lang="en-US" sz="2900" dirty="0">
              <a:solidFill>
                <a:schemeClr val="tx1"/>
              </a:solidFill>
            </a:endParaRPr>
          </a:p>
          <a:p>
            <a:pPr eaLnBrk="1" fontAlgn="auto" hangingPunct="1">
              <a:spcAft>
                <a:spcPts val="0"/>
              </a:spcAft>
              <a:defRPr/>
            </a:pPr>
            <a:r>
              <a:rPr lang="en-US" sz="2900" dirty="0">
                <a:solidFill>
                  <a:schemeClr val="tx1"/>
                </a:solidFill>
              </a:rPr>
              <a:t>PLANNED LIFETIME ADVOCACY NETWORK (PLAN) – </a:t>
            </a:r>
            <a:r>
              <a:rPr lang="en-US" sz="2900" dirty="0">
                <a:solidFill>
                  <a:schemeClr val="tx1"/>
                </a:solidFill>
                <a:hlinkClick r:id="rId5"/>
              </a:rPr>
              <a:t>www.plan.ca</a:t>
            </a:r>
            <a:endParaRPr lang="en-US" sz="2900" dirty="0">
              <a:solidFill>
                <a:schemeClr val="tx1"/>
              </a:solidFill>
            </a:endParaRPr>
          </a:p>
          <a:p>
            <a:pPr eaLnBrk="1" fontAlgn="auto" hangingPunct="1">
              <a:spcAft>
                <a:spcPts val="0"/>
              </a:spcAft>
              <a:defRPr/>
            </a:pPr>
            <a:endParaRPr lang="en-US" sz="2900" dirty="0">
              <a:solidFill>
                <a:schemeClr val="tx1"/>
              </a:solidFill>
            </a:endParaRPr>
          </a:p>
          <a:p>
            <a:pPr>
              <a:buFont typeface="Wingdings 3" panose="05040102010807070707" pitchFamily="18" charset="2"/>
              <a:buChar char=""/>
              <a:defRPr/>
            </a:pPr>
            <a:r>
              <a:rPr lang="en-US" sz="2900" cap="all" dirty="0">
                <a:solidFill>
                  <a:schemeClr val="tx1"/>
                </a:solidFill>
              </a:rPr>
              <a:t>Coast Foundation </a:t>
            </a:r>
            <a:r>
              <a:rPr lang="en-US" sz="2900" dirty="0">
                <a:solidFill>
                  <a:schemeClr val="tx1"/>
                </a:solidFill>
              </a:rPr>
              <a:t>assists people who have mental challenges to set up and administer trusts (in Vancouver call the Trust Co-­‐</a:t>
            </a:r>
            <a:r>
              <a:rPr lang="en-US" sz="2900" dirty="0" err="1">
                <a:solidFill>
                  <a:schemeClr val="tx1"/>
                </a:solidFill>
              </a:rPr>
              <a:t>ordinator</a:t>
            </a:r>
            <a:r>
              <a:rPr lang="en-US" sz="2900" dirty="0">
                <a:solidFill>
                  <a:schemeClr val="tx1"/>
                </a:solidFill>
              </a:rPr>
              <a:t> at 604-­675-­2321)</a:t>
            </a:r>
          </a:p>
          <a:p>
            <a:pPr>
              <a:buFont typeface="Wingdings 3" panose="05040102010807070707" pitchFamily="18" charset="2"/>
              <a:buChar char=""/>
              <a:defRPr/>
            </a:pPr>
            <a:endParaRPr lang="en-US" sz="2900" dirty="0">
              <a:solidFill>
                <a:schemeClr val="tx1"/>
              </a:solidFill>
            </a:endParaRPr>
          </a:p>
          <a:p>
            <a:pPr>
              <a:buFont typeface="Wingdings 3" panose="05040102010807070707" pitchFamily="18" charset="2"/>
              <a:buChar char=""/>
              <a:defRPr/>
            </a:pPr>
            <a:r>
              <a:rPr lang="en-US" sz="2900" cap="all" dirty="0">
                <a:solidFill>
                  <a:schemeClr val="tx1"/>
                </a:solidFill>
              </a:rPr>
              <a:t>Disability Alliance </a:t>
            </a:r>
            <a:r>
              <a:rPr lang="en-US" sz="2900" dirty="0">
                <a:solidFill>
                  <a:schemeClr val="tx1"/>
                </a:solidFill>
              </a:rPr>
              <a:t>produces a fact sheet about trusts for persons with disabilities.</a:t>
            </a:r>
          </a:p>
          <a:p>
            <a:pPr>
              <a:buFont typeface="Wingdings 3" panose="05040102010807070707" pitchFamily="18" charset="2"/>
              <a:buChar char=""/>
              <a:defRPr/>
            </a:pPr>
            <a:endParaRPr lang="en-US" baseline="30000" dirty="0">
              <a:solidFill>
                <a:schemeClr val="tx1"/>
              </a:solidFill>
            </a:endParaRPr>
          </a:p>
          <a:p>
            <a:pPr eaLnBrk="1" fontAlgn="auto" hangingPunct="1">
              <a:spcAft>
                <a:spcPts val="0"/>
              </a:spcAft>
              <a:defRPr/>
            </a:pPr>
            <a:endParaRPr lang="en-US" sz="2800" dirty="0">
              <a:solidFill>
                <a:schemeClr val="tx1"/>
              </a:solidFill>
            </a:endParaRPr>
          </a:p>
          <a:p>
            <a:pPr eaLnBrk="1" fontAlgn="auto" hangingPunct="1">
              <a:spcAft>
                <a:spcPts val="0"/>
              </a:spcAft>
              <a:defRPr/>
            </a:pPr>
            <a:endParaRPr lang="en-US" sz="2800" dirty="0">
              <a:solidFill>
                <a:schemeClr val="tx1"/>
              </a:solidFill>
            </a:endParaRPr>
          </a:p>
          <a:p>
            <a:pPr marL="0" indent="0" eaLnBrk="1" fontAlgn="auto" hangingPunct="1">
              <a:spcAft>
                <a:spcPts val="0"/>
              </a:spcAft>
              <a:buFont typeface="Wingdings 3" panose="05040102010807070707" pitchFamily="18" charset="2"/>
              <a:buNone/>
              <a:defRPr/>
            </a:pPr>
            <a:endParaRPr lang="en-US" sz="2800" dirty="0">
              <a:solidFill>
                <a:schemeClr val="tx1"/>
              </a:solidFill>
            </a:endParaRPr>
          </a:p>
          <a:p>
            <a:pPr eaLnBrk="1" fontAlgn="auto" hangingPunct="1">
              <a:spcAft>
                <a:spcPts val="0"/>
              </a:spcAft>
              <a:buFont typeface="Wingdings" panose="05000000000000000000" pitchFamily="2" charset="2"/>
              <a:buNone/>
              <a:defRPr/>
            </a:pPr>
            <a:endParaRPr lang="en-US" sz="2800" dirty="0">
              <a:solidFill>
                <a:schemeClr val="tx1"/>
              </a:solidFill>
            </a:endParaRPr>
          </a:p>
          <a:p>
            <a:pPr eaLnBrk="1" fontAlgn="auto" hangingPunct="1">
              <a:spcAft>
                <a:spcPts val="0"/>
              </a:spcAft>
              <a:defRPr/>
            </a:pP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6705600" cy="990600"/>
          </a:xfrm>
        </p:spPr>
        <p:txBody>
          <a:bodyPr/>
          <a:lstStyle/>
          <a:p>
            <a:r>
              <a:rPr lang="en-US" sz="3200" b="1" dirty="0" smtClean="0">
                <a:solidFill>
                  <a:schemeClr val="tx1"/>
                </a:solidFill>
              </a:rPr>
              <a:t>TRUST FUND REQUISITION SAMPLE</a:t>
            </a:r>
            <a:endParaRPr lang="en-US" sz="3200" b="1" dirty="0">
              <a:solidFill>
                <a:schemeClr val="tx1"/>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762000"/>
            <a:ext cx="6477000" cy="7858430"/>
          </a:xfrm>
        </p:spPr>
      </p:pic>
    </p:spTree>
    <p:extLst>
      <p:ext uri="{BB962C8B-B14F-4D97-AF65-F5344CB8AC3E}">
        <p14:creationId xmlns:p14="http://schemas.microsoft.com/office/powerpoint/2010/main" val="6791385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52400" y="228600"/>
            <a:ext cx="8226425" cy="6400800"/>
          </a:xfrm>
        </p:spPr>
        <p:txBody>
          <a:bodyPr/>
          <a:lstStyle/>
          <a:p>
            <a:pPr algn="ctr">
              <a:defRPr/>
            </a:pPr>
            <a:r>
              <a:rPr lang="en-US" altLang="en-US" sz="3200" dirty="0">
                <a:solidFill>
                  <a:schemeClr val="tx1"/>
                </a:solidFill>
              </a:rPr>
              <a:t/>
            </a:r>
            <a:br>
              <a:rPr lang="en-US" altLang="en-US" sz="3200" dirty="0">
                <a:solidFill>
                  <a:schemeClr val="tx1"/>
                </a:solidFill>
              </a:rPr>
            </a:br>
            <a:r>
              <a:rPr lang="en-US" altLang="en-US" sz="3200" b="1" dirty="0" smtClean="0">
                <a:solidFill>
                  <a:schemeClr val="tx1"/>
                </a:solidFill>
              </a:rPr>
              <a:t>THANK YOU !!!</a:t>
            </a:r>
            <a:r>
              <a:rPr lang="en-US" altLang="en-US" sz="2800" b="1" dirty="0">
                <a:solidFill>
                  <a:schemeClr val="tx1"/>
                </a:solidFill>
              </a:rPr>
              <a:t/>
            </a:r>
            <a:br>
              <a:rPr lang="en-US" altLang="en-US" sz="2800" b="1" dirty="0">
                <a:solidFill>
                  <a:schemeClr val="tx1"/>
                </a:solidFill>
              </a:rPr>
            </a:br>
            <a:r>
              <a:rPr lang="en-US" altLang="en-US" sz="1000" dirty="0">
                <a:solidFill>
                  <a:schemeClr val="tx1"/>
                </a:solidFill>
              </a:rPr>
              <a:t/>
            </a:r>
            <a:br>
              <a:rPr lang="en-US" altLang="en-US" sz="1000" dirty="0">
                <a:solidFill>
                  <a:schemeClr val="tx1"/>
                </a:solidFill>
              </a:rPr>
            </a:br>
            <a:r>
              <a:rPr lang="en-US" altLang="en-US" sz="1000" dirty="0" smtClean="0">
                <a:solidFill>
                  <a:schemeClr val="tx1"/>
                </a:solidFill>
              </a:rPr>
              <a:t/>
            </a:r>
            <a:br>
              <a:rPr lang="en-US" altLang="en-US" sz="1000" dirty="0" smtClean="0">
                <a:solidFill>
                  <a:schemeClr val="tx1"/>
                </a:solidFill>
              </a:rPr>
            </a:br>
            <a:r>
              <a:rPr lang="en-US" altLang="en-US" sz="2000" dirty="0">
                <a:solidFill>
                  <a:schemeClr val="tx1"/>
                </a:solidFill>
              </a:rPr>
              <a:t/>
            </a:r>
            <a:br>
              <a:rPr lang="en-US" altLang="en-US" sz="2000" dirty="0">
                <a:solidFill>
                  <a:schemeClr val="tx1"/>
                </a:solidFill>
              </a:rPr>
            </a:br>
            <a:r>
              <a:rPr lang="en-US" altLang="en-US" sz="2600" b="1" cap="all" dirty="0">
                <a:solidFill>
                  <a:schemeClr val="tx1"/>
                </a:solidFill>
              </a:rPr>
              <a:t>Ken M. Kramer</a:t>
            </a:r>
            <a:r>
              <a:rPr lang="en-US" altLang="en-US" sz="2600" b="1" dirty="0">
                <a:solidFill>
                  <a:schemeClr val="tx1"/>
                </a:solidFill>
              </a:rPr>
              <a:t>, Q.C., </a:t>
            </a:r>
            <a:r>
              <a:rPr lang="en-US" altLang="en-US" sz="2600" b="1" dirty="0" smtClean="0">
                <a:solidFill>
                  <a:schemeClr val="tx1"/>
                </a:solidFill>
              </a:rPr>
              <a:t/>
            </a:r>
            <a:br>
              <a:rPr lang="en-US" altLang="en-US" sz="2600" b="1" dirty="0" smtClean="0">
                <a:solidFill>
                  <a:schemeClr val="tx1"/>
                </a:solidFill>
              </a:rPr>
            </a:br>
            <a:r>
              <a:rPr lang="en-US" altLang="en-US" sz="2600" b="1" dirty="0">
                <a:solidFill>
                  <a:schemeClr val="tx1"/>
                </a:solidFill>
              </a:rPr>
              <a:t/>
            </a:r>
            <a:br>
              <a:rPr lang="en-US" altLang="en-US" sz="2600" b="1" dirty="0">
                <a:solidFill>
                  <a:schemeClr val="tx1"/>
                </a:solidFill>
              </a:rPr>
            </a:br>
            <a:r>
              <a:rPr lang="en-US" altLang="en-US" sz="2600" b="1" dirty="0" smtClean="0">
                <a:solidFill>
                  <a:schemeClr val="tx1"/>
                </a:solidFill>
              </a:rPr>
              <a:t>Principal </a:t>
            </a:r>
            <a:r>
              <a:rPr lang="en-US" altLang="en-US" sz="2600" b="1" dirty="0">
                <a:solidFill>
                  <a:schemeClr val="tx1"/>
                </a:solidFill>
              </a:rPr>
              <a:t>&amp; Senior Associate </a:t>
            </a:r>
            <a:r>
              <a:rPr lang="en-US" altLang="en-US" sz="2600" b="1" dirty="0" smtClean="0">
                <a:solidFill>
                  <a:schemeClr val="tx1"/>
                </a:solidFill>
              </a:rPr>
              <a:t>Counsel</a:t>
            </a:r>
            <a:r>
              <a:rPr lang="en-US" altLang="en-US" sz="2200" b="1" dirty="0" smtClean="0">
                <a:solidFill>
                  <a:schemeClr val="tx1"/>
                </a:solidFill>
              </a:rPr>
              <a:t/>
            </a:r>
            <a:br>
              <a:rPr lang="en-US" altLang="en-US" sz="2200" b="1" dirty="0" smtClean="0">
                <a:solidFill>
                  <a:schemeClr val="tx1"/>
                </a:solidFill>
              </a:rPr>
            </a:br>
            <a:r>
              <a:rPr lang="en-US" altLang="en-US" sz="2200" b="1" dirty="0">
                <a:solidFill>
                  <a:schemeClr val="tx1"/>
                </a:solidFill>
              </a:rPr>
              <a:t/>
            </a:r>
            <a:br>
              <a:rPr lang="en-US" altLang="en-US" sz="2200" b="1" dirty="0">
                <a:solidFill>
                  <a:schemeClr val="tx1"/>
                </a:solidFill>
              </a:rPr>
            </a:br>
            <a:r>
              <a:rPr lang="en-US" altLang="en-US" sz="2200" dirty="0">
                <a:solidFill>
                  <a:schemeClr val="tx1"/>
                </a:solidFill>
              </a:rPr>
              <a:t/>
            </a:r>
            <a:br>
              <a:rPr lang="en-US" altLang="en-US" sz="2200" dirty="0">
                <a:solidFill>
                  <a:schemeClr val="tx1"/>
                </a:solidFill>
              </a:rPr>
            </a:br>
            <a:r>
              <a:rPr lang="en-US" altLang="en-US" sz="2200" b="1" dirty="0">
                <a:solidFill>
                  <a:schemeClr val="tx1"/>
                </a:solidFill>
              </a:rPr>
              <a:t>KMK LAW CORPORATION</a:t>
            </a:r>
            <a:r>
              <a:rPr lang="en-US" altLang="en-US" sz="2200" dirty="0">
                <a:solidFill>
                  <a:schemeClr val="tx1"/>
                </a:solidFill>
              </a:rPr>
              <a:t/>
            </a:r>
            <a:br>
              <a:rPr lang="en-US" altLang="en-US" sz="2200" dirty="0">
                <a:solidFill>
                  <a:schemeClr val="tx1"/>
                </a:solidFill>
              </a:rPr>
            </a:br>
            <a:r>
              <a:rPr lang="en-US" altLang="en-US" sz="2200" dirty="0">
                <a:solidFill>
                  <a:schemeClr val="tx1"/>
                </a:solidFill>
              </a:rPr>
              <a:t>Barristers &amp; Solicitors</a:t>
            </a:r>
            <a:br>
              <a:rPr lang="en-US" altLang="en-US" sz="2200" dirty="0">
                <a:solidFill>
                  <a:schemeClr val="tx1"/>
                </a:solidFill>
              </a:rPr>
            </a:br>
            <a:r>
              <a:rPr lang="en-US" altLang="en-US" sz="2200" dirty="0">
                <a:solidFill>
                  <a:schemeClr val="tx1"/>
                </a:solidFill>
              </a:rPr>
              <a:t>Park Place, Suite 500 – 666 </a:t>
            </a:r>
            <a:r>
              <a:rPr lang="en-US" altLang="en-US" sz="2200" dirty="0" err="1">
                <a:solidFill>
                  <a:schemeClr val="tx1"/>
                </a:solidFill>
              </a:rPr>
              <a:t>Burrard</a:t>
            </a:r>
            <a:r>
              <a:rPr lang="en-US" altLang="en-US" sz="2200" dirty="0">
                <a:solidFill>
                  <a:schemeClr val="tx1"/>
                </a:solidFill>
              </a:rPr>
              <a:t> Street</a:t>
            </a:r>
            <a:br>
              <a:rPr lang="en-US" altLang="en-US" sz="2200" dirty="0">
                <a:solidFill>
                  <a:schemeClr val="tx1"/>
                </a:solidFill>
              </a:rPr>
            </a:br>
            <a:r>
              <a:rPr lang="en-US" altLang="en-US" sz="2200" dirty="0">
                <a:solidFill>
                  <a:schemeClr val="tx1"/>
                </a:solidFill>
              </a:rPr>
              <a:t>Vancouver, B.C., Canada  V6C 2X8</a:t>
            </a:r>
            <a:br>
              <a:rPr lang="en-US" altLang="en-US" sz="2200" dirty="0">
                <a:solidFill>
                  <a:schemeClr val="tx1"/>
                </a:solidFill>
              </a:rPr>
            </a:br>
            <a:r>
              <a:rPr lang="en-US" altLang="en-US" sz="2200" dirty="0">
                <a:solidFill>
                  <a:schemeClr val="tx1"/>
                </a:solidFill>
              </a:rPr>
              <a:t>Telephone: (604) </a:t>
            </a:r>
            <a:r>
              <a:rPr lang="en-US" altLang="en-US" sz="2200" dirty="0" smtClean="0">
                <a:solidFill>
                  <a:schemeClr val="tx1"/>
                </a:solidFill>
              </a:rPr>
              <a:t>990-0995</a:t>
            </a:r>
            <a:r>
              <a:rPr lang="en-US" altLang="en-US" sz="2200" dirty="0"/>
              <a:t/>
            </a:r>
            <a:br>
              <a:rPr lang="en-US" altLang="en-US" sz="2200" dirty="0"/>
            </a:br>
            <a:r>
              <a:rPr lang="en-US" altLang="en-US" sz="2200" dirty="0">
                <a:solidFill>
                  <a:schemeClr val="tx1"/>
                </a:solidFill>
              </a:rPr>
              <a:t>Email: </a:t>
            </a:r>
            <a:r>
              <a:rPr lang="en-US" altLang="en-US" sz="2200" dirty="0">
                <a:solidFill>
                  <a:schemeClr val="hlink"/>
                </a:solidFill>
              </a:rPr>
              <a:t>info@kmklaw.net</a:t>
            </a:r>
            <a:r>
              <a:rPr lang="en-US" altLang="en-US" sz="2200" dirty="0"/>
              <a:t/>
            </a:r>
            <a:br>
              <a:rPr lang="en-US" altLang="en-US" sz="2200" dirty="0"/>
            </a:br>
            <a:r>
              <a:rPr lang="en-US" altLang="en-US" sz="2200" dirty="0">
                <a:solidFill>
                  <a:schemeClr val="tx1"/>
                </a:solidFill>
              </a:rPr>
              <a:t>Web: </a:t>
            </a:r>
            <a:r>
              <a:rPr lang="en-US" altLang="en-US" sz="2200" dirty="0">
                <a:solidFill>
                  <a:srgbClr val="FF0000"/>
                </a:solidFill>
                <a:hlinkClick r:id="rId3"/>
              </a:rPr>
              <a:t>www.kmklaw.net</a:t>
            </a:r>
            <a:r>
              <a:rPr lang="en-US" altLang="en-US" sz="2200" dirty="0">
                <a:solidFill>
                  <a:srgbClr val="FF0000"/>
                </a:solidFill>
              </a:rPr>
              <a:t> </a:t>
            </a:r>
            <a:r>
              <a:rPr lang="en-US" altLang="en-US" sz="2200" dirty="0">
                <a:solidFill>
                  <a:schemeClr val="tx1"/>
                </a:solidFill>
              </a:rPr>
              <a:t>or</a:t>
            </a:r>
            <a:r>
              <a:rPr lang="en-US" altLang="en-US" sz="2200" dirty="0">
                <a:solidFill>
                  <a:srgbClr val="FF0000"/>
                </a:solidFill>
              </a:rPr>
              <a:t> </a:t>
            </a:r>
            <a:r>
              <a:rPr lang="en-US" altLang="en-US" sz="2200" dirty="0">
                <a:solidFill>
                  <a:srgbClr val="FF0000"/>
                </a:solidFill>
                <a:hlinkClick r:id="rId4"/>
              </a:rPr>
              <a:t>www.kmklaw.ca</a:t>
            </a:r>
            <a:r>
              <a:rPr lang="en-US" altLang="en-US" sz="2200" dirty="0">
                <a:solidFill>
                  <a:srgbClr val="FF0000"/>
                </a:solidFill>
              </a:rPr>
              <a:t> </a:t>
            </a:r>
            <a:r>
              <a:rPr lang="en-US" altLang="en-US" sz="2000" dirty="0"/>
              <a:t/>
            </a:r>
            <a:br>
              <a:rPr lang="en-US" altLang="en-US" sz="2000" dirty="0"/>
            </a:br>
            <a:r>
              <a:rPr lang="en-US" altLang="en-US" sz="1400" dirty="0"/>
              <a:t/>
            </a:r>
            <a:br>
              <a:rPr lang="en-US" altLang="en-US" sz="1400" dirty="0"/>
            </a:br>
            <a:r>
              <a:rPr lang="en-US" sz="1200" u="sng" dirty="0"/>
              <a:t/>
            </a:r>
            <a:br>
              <a:rPr lang="en-US" sz="1200" u="sng" dirty="0"/>
            </a:br>
            <a:r>
              <a:rPr lang="en-US" altLang="en-US" sz="1600" dirty="0"/>
              <a:t/>
            </a:r>
            <a:br>
              <a:rPr lang="en-US" altLang="en-US" sz="1600" dirty="0"/>
            </a:br>
            <a:r>
              <a:rPr lang="en-US" altLang="en-US" sz="1600" dirty="0"/>
              <a:t/>
            </a:r>
            <a:br>
              <a:rPr lang="en-US" altLang="en-US" sz="1600" dirty="0"/>
            </a:br>
            <a:r>
              <a:rPr lang="en-US" altLang="en-US" sz="1600" dirty="0"/>
              <a:t/>
            </a:r>
            <a:br>
              <a:rPr lang="en-US" altLang="en-US" sz="1600" dirty="0"/>
            </a:br>
            <a:endParaRPr lang="en-US" altLang="en-US" sz="16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altLang="en-US" b="1" dirty="0">
                <a:solidFill>
                  <a:schemeClr val="tx1"/>
                </a:solidFill>
              </a:rPr>
              <a:t>TRUST VEHICLES</a:t>
            </a:r>
          </a:p>
        </p:txBody>
      </p:sp>
      <p:sp>
        <p:nvSpPr>
          <p:cNvPr id="291843" name="Rectangle 3"/>
          <p:cNvSpPr>
            <a:spLocks noGrp="1" noChangeArrowheads="1"/>
          </p:cNvSpPr>
          <p:nvPr>
            <p:ph idx="1"/>
          </p:nvPr>
        </p:nvSpPr>
        <p:spPr>
          <a:xfrm>
            <a:off x="304800" y="1752600"/>
            <a:ext cx="7391399" cy="3881437"/>
          </a:xfrm>
        </p:spPr>
        <p:txBody>
          <a:bodyPr rtlCol="0">
            <a:normAutofit lnSpcReduction="10000"/>
          </a:bodyPr>
          <a:lstStyle/>
          <a:p>
            <a:pPr marL="457200" indent="-457200" eaLnBrk="1" fontAlgn="auto" hangingPunct="1">
              <a:spcAft>
                <a:spcPts val="0"/>
              </a:spcAft>
              <a:buSzPct val="100000"/>
              <a:buFont typeface="+mj-lt"/>
              <a:buAutoNum type="arabicPeriod"/>
              <a:defRPr/>
            </a:pPr>
            <a:r>
              <a:rPr lang="en-US" sz="2200" b="1" dirty="0">
                <a:solidFill>
                  <a:schemeClr val="tx1"/>
                </a:solidFill>
              </a:rPr>
              <a:t> Inter Vivos Trusts – “Living </a:t>
            </a:r>
            <a:r>
              <a:rPr lang="en-US" sz="2200" b="1" dirty="0" smtClean="0">
                <a:solidFill>
                  <a:schemeClr val="tx1"/>
                </a:solidFill>
              </a:rPr>
              <a:t>Trusts”</a:t>
            </a:r>
          </a:p>
          <a:p>
            <a:pPr lvl="1" eaLnBrk="1" fontAlgn="auto" hangingPunct="1">
              <a:spcAft>
                <a:spcPts val="0"/>
              </a:spcAft>
              <a:buSzPct val="100000"/>
              <a:buFont typeface="Wingdings" charset="2"/>
              <a:buChar char="Ø"/>
              <a:defRPr/>
            </a:pPr>
            <a:r>
              <a:rPr lang="en-US" sz="2200" dirty="0" smtClean="0">
                <a:solidFill>
                  <a:schemeClr val="tx1"/>
                </a:solidFill>
              </a:rPr>
              <a:t>created </a:t>
            </a:r>
            <a:r>
              <a:rPr lang="en-US" sz="2200" dirty="0">
                <a:solidFill>
                  <a:schemeClr val="tx1"/>
                </a:solidFill>
              </a:rPr>
              <a:t>by a person for his or her own benefit or by someone else during someone’s </a:t>
            </a:r>
            <a:r>
              <a:rPr lang="en-US" sz="2200" dirty="0" smtClean="0">
                <a:solidFill>
                  <a:schemeClr val="tx1"/>
                </a:solidFill>
              </a:rPr>
              <a:t>lifetime</a:t>
            </a:r>
          </a:p>
          <a:p>
            <a:pPr lvl="1" eaLnBrk="1" fontAlgn="auto" hangingPunct="1">
              <a:spcAft>
                <a:spcPts val="0"/>
              </a:spcAft>
              <a:buSzPct val="100000"/>
              <a:buFont typeface="Wingdings" charset="2"/>
              <a:buChar char="Ø"/>
              <a:defRPr/>
            </a:pPr>
            <a:endParaRPr lang="en-US" sz="2200" dirty="0">
              <a:solidFill>
                <a:schemeClr val="tx1"/>
              </a:solidFill>
            </a:endParaRPr>
          </a:p>
          <a:p>
            <a:pPr marL="514350" indent="-457200" eaLnBrk="1" fontAlgn="auto" hangingPunct="1">
              <a:spcAft>
                <a:spcPts val="0"/>
              </a:spcAft>
              <a:buSzPct val="100000"/>
              <a:buFont typeface="+mj-lt"/>
              <a:buAutoNum type="arabicPeriod"/>
              <a:defRPr/>
            </a:pPr>
            <a:r>
              <a:rPr lang="en-US" sz="2200" b="1" dirty="0" smtClean="0">
                <a:solidFill>
                  <a:schemeClr val="tx1"/>
                </a:solidFill>
              </a:rPr>
              <a:t>Testamentary Trusts – “Death Trusts”</a:t>
            </a:r>
          </a:p>
          <a:p>
            <a:pPr marL="800100" lvl="1" eaLnBrk="1" fontAlgn="auto" hangingPunct="1">
              <a:spcAft>
                <a:spcPts val="0"/>
              </a:spcAft>
              <a:buSzPct val="100000"/>
              <a:buFont typeface="Wingdings" charset="2"/>
              <a:buChar char="Ø"/>
              <a:defRPr/>
            </a:pPr>
            <a:r>
              <a:rPr lang="en-US" sz="2200" dirty="0">
                <a:solidFill>
                  <a:schemeClr val="tx1"/>
                </a:solidFill>
              </a:rPr>
              <a:t>	</a:t>
            </a:r>
            <a:r>
              <a:rPr lang="en-US" sz="2200" dirty="0" smtClean="0">
                <a:solidFill>
                  <a:schemeClr val="tx1"/>
                </a:solidFill>
              </a:rPr>
              <a:t>created in a will or trust when someone dies</a:t>
            </a:r>
          </a:p>
          <a:p>
            <a:pPr marL="457200" lvl="1" indent="0" eaLnBrk="1" fontAlgn="auto" hangingPunct="1">
              <a:spcAft>
                <a:spcPts val="0"/>
              </a:spcAft>
              <a:buFont typeface="Wingdings" panose="05000000000000000000" pitchFamily="2" charset="2"/>
              <a:buNone/>
              <a:defRPr/>
            </a:pPr>
            <a:endParaRPr lang="en-US" sz="2200" dirty="0">
              <a:solidFill>
                <a:schemeClr val="tx1"/>
              </a:solidFill>
            </a:endParaRPr>
          </a:p>
          <a:p>
            <a:pPr marL="457200" lvl="1" indent="0" eaLnBrk="1" fontAlgn="auto" hangingPunct="1">
              <a:spcAft>
                <a:spcPts val="0"/>
              </a:spcAft>
              <a:buFont typeface="Wingdings" panose="05000000000000000000" pitchFamily="2" charset="2"/>
              <a:buNone/>
              <a:defRPr/>
            </a:pPr>
            <a:r>
              <a:rPr lang="en-US" sz="2200" dirty="0">
                <a:solidFill>
                  <a:schemeClr val="tx1"/>
                </a:solidFill>
              </a:rPr>
              <a:t>…..Emphasis is on “how” the Trust was created and “how” the income in the trust is taxed:  Both are treated as a separate tax payer. </a:t>
            </a:r>
          </a:p>
          <a:p>
            <a:pPr lvl="1" eaLnBrk="1" fontAlgn="auto" hangingPunct="1">
              <a:spcAft>
                <a:spcPts val="0"/>
              </a:spcAft>
              <a:buFont typeface="Wingdings" panose="05000000000000000000" pitchFamily="2" charset="2"/>
              <a:buNone/>
              <a:defRPr/>
            </a:pPr>
            <a:endParaRPr lang="en-US" dirty="0">
              <a:solidFill>
                <a:schemeClr val="tx1"/>
              </a:solidFill>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en-US" b="1" dirty="0">
                <a:solidFill>
                  <a:schemeClr val="tx1"/>
                </a:solidFill>
              </a:rPr>
              <a:t>ELEMENTS OF TRUSTS</a:t>
            </a:r>
          </a:p>
        </p:txBody>
      </p:sp>
      <p:sp>
        <p:nvSpPr>
          <p:cNvPr id="16387" name="Rectangle 3"/>
          <p:cNvSpPr>
            <a:spLocks noGrp="1" noChangeArrowheads="1"/>
          </p:cNvSpPr>
          <p:nvPr>
            <p:ph idx="1"/>
          </p:nvPr>
        </p:nvSpPr>
        <p:spPr>
          <a:xfrm>
            <a:off x="304801" y="1219200"/>
            <a:ext cx="7772399" cy="4497388"/>
          </a:xfrm>
        </p:spPr>
        <p:txBody>
          <a:bodyPr/>
          <a:lstStyle/>
          <a:p>
            <a:pPr eaLnBrk="1" hangingPunct="1"/>
            <a:endParaRPr lang="en-US" altLang="en-US" sz="2800" dirty="0" smtClean="0">
              <a:solidFill>
                <a:schemeClr val="tx1"/>
              </a:solidFill>
              <a:ea typeface="ＭＳ Ｐゴシック" charset="-128"/>
            </a:endParaRPr>
          </a:p>
          <a:p>
            <a:pPr eaLnBrk="1" hangingPunct="1">
              <a:buSzPct val="100000"/>
              <a:buFont typeface="Arial"/>
              <a:buChar char="•"/>
            </a:pPr>
            <a:r>
              <a:rPr lang="en-US" sz="2400" dirty="0" smtClean="0">
                <a:solidFill>
                  <a:schemeClr val="tx1"/>
                </a:solidFill>
              </a:rPr>
              <a:t>The Trust Policy identifies two types of trusts: </a:t>
            </a:r>
            <a:endParaRPr lang="en-US" altLang="en-US" sz="2400" dirty="0">
              <a:solidFill>
                <a:schemeClr val="tx1"/>
              </a:solidFill>
              <a:ea typeface="ＭＳ Ｐゴシック" charset="-128"/>
            </a:endParaRPr>
          </a:p>
          <a:p>
            <a:pPr marL="0" indent="0" eaLnBrk="1" hangingPunct="1">
              <a:buNone/>
            </a:pPr>
            <a:r>
              <a:rPr lang="en-US" altLang="en-US" sz="2400" dirty="0" smtClean="0">
                <a:solidFill>
                  <a:schemeClr val="tx1"/>
                </a:solidFill>
                <a:ea typeface="ＭＳ Ｐゴシック" charset="-128"/>
              </a:rPr>
              <a:t>					Non-Discretionary </a:t>
            </a:r>
          </a:p>
          <a:p>
            <a:pPr marL="0" indent="0" eaLnBrk="1" hangingPunct="1">
              <a:buNone/>
            </a:pPr>
            <a:r>
              <a:rPr lang="en-US" altLang="en-US" sz="2400" dirty="0" smtClean="0">
                <a:solidFill>
                  <a:schemeClr val="tx1"/>
                </a:solidFill>
                <a:ea typeface="ＭＳ Ｐゴシック" charset="-128"/>
              </a:rPr>
              <a:t>								v. </a:t>
            </a:r>
          </a:p>
          <a:p>
            <a:pPr marL="0" indent="0" eaLnBrk="1" hangingPunct="1">
              <a:buNone/>
            </a:pPr>
            <a:r>
              <a:rPr lang="en-US" altLang="en-US" sz="2400" dirty="0">
                <a:solidFill>
                  <a:schemeClr val="tx1"/>
                </a:solidFill>
                <a:ea typeface="ＭＳ Ｐゴシック" charset="-128"/>
              </a:rPr>
              <a:t>	</a:t>
            </a:r>
            <a:r>
              <a:rPr lang="en-US" altLang="en-US" sz="2400" dirty="0" smtClean="0">
                <a:solidFill>
                  <a:schemeClr val="tx1"/>
                </a:solidFill>
                <a:ea typeface="ＭＳ Ｐゴシック" charset="-128"/>
              </a:rPr>
              <a:t>					Discretionary</a:t>
            </a:r>
          </a:p>
          <a:p>
            <a:pPr marL="0" indent="0" eaLnBrk="1" hangingPunct="1">
              <a:buNone/>
            </a:pPr>
            <a:endParaRPr lang="en-US" altLang="en-US" sz="2400" dirty="0" smtClean="0">
              <a:solidFill>
                <a:schemeClr val="tx1"/>
              </a:solidFill>
              <a:ea typeface="ＭＳ Ｐゴシック" charset="-128"/>
            </a:endParaRPr>
          </a:p>
          <a:p>
            <a:pPr eaLnBrk="1" hangingPunct="1">
              <a:buSzPct val="100000"/>
              <a:buFont typeface="Arial"/>
              <a:buChar char="•"/>
            </a:pPr>
            <a:r>
              <a:rPr lang="en-US" altLang="en-US" sz="2400" dirty="0" smtClean="0">
                <a:solidFill>
                  <a:schemeClr val="tx1"/>
                </a:solidFill>
                <a:ea typeface="ＭＳ Ｐゴシック" charset="-128"/>
              </a:rPr>
              <a:t>These </a:t>
            </a:r>
            <a:r>
              <a:rPr lang="en-US" altLang="en-US" sz="2400" dirty="0">
                <a:solidFill>
                  <a:schemeClr val="tx1"/>
                </a:solidFill>
                <a:ea typeface="ＭＳ Ｐゴシック" charset="-128"/>
              </a:rPr>
              <a:t>two terms describe what kind of power/control the trustee(s) have in managing the assets in the trust.</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988" name="Rectangle 4"/>
          <p:cNvSpPr>
            <a:spLocks noGrp="1" noChangeArrowheads="1"/>
          </p:cNvSpPr>
          <p:nvPr>
            <p:ph type="title"/>
          </p:nvPr>
        </p:nvSpPr>
        <p:spPr>
          <a:xfrm>
            <a:off x="457200" y="380855"/>
            <a:ext cx="8226425" cy="1143000"/>
          </a:xfrm>
        </p:spPr>
        <p:txBody>
          <a:bodyPr rtlCol="0">
            <a:normAutofit/>
          </a:bodyPr>
          <a:lstStyle/>
          <a:p>
            <a:pPr eaLnBrk="1" fontAlgn="auto" hangingPunct="1">
              <a:spcAft>
                <a:spcPts val="0"/>
              </a:spcAft>
              <a:defRPr/>
            </a:pPr>
            <a:r>
              <a:rPr lang="en-US" sz="4000" b="1" dirty="0" smtClean="0">
                <a:solidFill>
                  <a:schemeClr val="tx1"/>
                </a:solidFill>
              </a:rPr>
              <a:t> </a:t>
            </a:r>
            <a:r>
              <a:rPr lang="en-US" b="1" dirty="0" smtClean="0">
                <a:solidFill>
                  <a:schemeClr val="tx1"/>
                </a:solidFill>
              </a:rPr>
              <a:t>NON-DISCRETIONARY TRUSTS</a:t>
            </a:r>
            <a:endParaRPr lang="en-US" b="1" dirty="0">
              <a:solidFill>
                <a:schemeClr val="tx1"/>
              </a:solidFill>
            </a:endParaRPr>
          </a:p>
        </p:txBody>
      </p:sp>
      <p:sp>
        <p:nvSpPr>
          <p:cNvPr id="18435" name="Rectangle 5"/>
          <p:cNvSpPr>
            <a:spLocks noGrp="1" noChangeArrowheads="1"/>
          </p:cNvSpPr>
          <p:nvPr>
            <p:ph sz="half" idx="1"/>
          </p:nvPr>
        </p:nvSpPr>
        <p:spPr>
          <a:xfrm>
            <a:off x="609600" y="2160588"/>
            <a:ext cx="3087688" cy="3881437"/>
          </a:xfrm>
        </p:spPr>
        <p:txBody>
          <a:bodyPr>
            <a:normAutofit lnSpcReduction="10000"/>
          </a:bodyPr>
          <a:lstStyle/>
          <a:p>
            <a:pPr eaLnBrk="1" hangingPunct="1">
              <a:lnSpc>
                <a:spcPct val="80000"/>
              </a:lnSpc>
            </a:pPr>
            <a:endParaRPr lang="en-US" altLang="en-US" sz="2400" dirty="0">
              <a:solidFill>
                <a:schemeClr val="tx1"/>
              </a:solidFill>
            </a:endParaRPr>
          </a:p>
          <a:p>
            <a:pPr eaLnBrk="1" hangingPunct="1">
              <a:lnSpc>
                <a:spcPct val="80000"/>
              </a:lnSpc>
            </a:pPr>
            <a:endParaRPr lang="en-US" altLang="en-US" sz="2400" dirty="0">
              <a:solidFill>
                <a:schemeClr val="tx1"/>
              </a:solidFill>
            </a:endParaRPr>
          </a:p>
        </p:txBody>
      </p:sp>
      <p:sp>
        <p:nvSpPr>
          <p:cNvPr id="18436" name="Rectangle 7"/>
          <p:cNvSpPr>
            <a:spLocks noGrp="1" noChangeArrowheads="1"/>
          </p:cNvSpPr>
          <p:nvPr>
            <p:ph sz="half" idx="2"/>
          </p:nvPr>
        </p:nvSpPr>
        <p:spPr>
          <a:xfrm>
            <a:off x="454429" y="1544637"/>
            <a:ext cx="7315200" cy="4497388"/>
          </a:xfrm>
        </p:spPr>
        <p:txBody>
          <a:bodyPr>
            <a:normAutofit lnSpcReduction="10000"/>
          </a:bodyPr>
          <a:lstStyle/>
          <a:p>
            <a:pPr eaLnBrk="1" hangingPunct="1">
              <a:buSzPct val="100000"/>
              <a:buFont typeface="Arial"/>
              <a:buChar char="•"/>
            </a:pPr>
            <a:r>
              <a:rPr lang="en-US" altLang="en-US" sz="2400" dirty="0" smtClean="0">
                <a:solidFill>
                  <a:schemeClr val="tx1"/>
                </a:solidFill>
                <a:ea typeface="ＭＳ Ｐゴシック" charset="-128"/>
              </a:rPr>
              <a:t>The </a:t>
            </a:r>
            <a:r>
              <a:rPr lang="en-US" altLang="en-US" sz="2400" dirty="0">
                <a:solidFill>
                  <a:schemeClr val="tx1"/>
                </a:solidFill>
                <a:ea typeface="ＭＳ Ｐゴシック" charset="-128"/>
              </a:rPr>
              <a:t>beneficiary has some input either as a trustee or because they originally contributed the assets.  </a:t>
            </a:r>
            <a:endParaRPr lang="en-US" altLang="en-US" sz="2400" dirty="0" smtClean="0">
              <a:solidFill>
                <a:schemeClr val="tx1"/>
              </a:solidFill>
              <a:ea typeface="ＭＳ Ｐゴシック" charset="-128"/>
            </a:endParaRPr>
          </a:p>
          <a:p>
            <a:pPr eaLnBrk="1" hangingPunct="1">
              <a:buSzPct val="100000"/>
              <a:buFont typeface="Arial"/>
              <a:buChar char="•"/>
            </a:pPr>
            <a:endParaRPr lang="en-US" altLang="en-US" sz="2400" dirty="0" smtClean="0">
              <a:solidFill>
                <a:schemeClr val="tx1"/>
              </a:solidFill>
              <a:ea typeface="ＭＳ Ｐゴシック" charset="-128"/>
            </a:endParaRPr>
          </a:p>
          <a:p>
            <a:pPr eaLnBrk="1" hangingPunct="1">
              <a:buSzPct val="100000"/>
              <a:buFont typeface="Arial"/>
              <a:buChar char="•"/>
            </a:pPr>
            <a:r>
              <a:rPr lang="en-US" altLang="en-US" sz="2400" dirty="0" smtClean="0">
                <a:solidFill>
                  <a:schemeClr val="tx1"/>
                </a:solidFill>
                <a:ea typeface="ＭＳ Ｐゴシック" charset="-128"/>
              </a:rPr>
              <a:t>This </a:t>
            </a:r>
            <a:r>
              <a:rPr lang="en-US" altLang="en-US" sz="2400" dirty="0">
                <a:solidFill>
                  <a:schemeClr val="tx1"/>
                </a:solidFill>
                <a:ea typeface="ＭＳ Ｐゴシック" charset="-128"/>
              </a:rPr>
              <a:t>trust must be limited to $200,000 unless special permission is granted by the Ministry of Social development.  </a:t>
            </a:r>
            <a:endParaRPr lang="en-US" altLang="en-US" sz="2400" dirty="0" smtClean="0">
              <a:solidFill>
                <a:schemeClr val="tx1"/>
              </a:solidFill>
              <a:ea typeface="ＭＳ Ｐゴシック" charset="-128"/>
            </a:endParaRPr>
          </a:p>
          <a:p>
            <a:pPr eaLnBrk="1" hangingPunct="1">
              <a:buSzPct val="100000"/>
              <a:buFont typeface="Arial"/>
              <a:buChar char="•"/>
            </a:pPr>
            <a:endParaRPr lang="en-US" altLang="en-US" sz="2400" dirty="0" smtClean="0">
              <a:solidFill>
                <a:schemeClr val="tx1"/>
              </a:solidFill>
              <a:ea typeface="ＭＳ Ｐゴシック" charset="-128"/>
            </a:endParaRPr>
          </a:p>
          <a:p>
            <a:pPr eaLnBrk="1" hangingPunct="1">
              <a:buSzPct val="100000"/>
              <a:buFont typeface="Arial"/>
              <a:buChar char="•"/>
            </a:pPr>
            <a:r>
              <a:rPr lang="en-US" altLang="en-US" sz="2400" dirty="0" smtClean="0">
                <a:solidFill>
                  <a:schemeClr val="tx1"/>
                </a:solidFill>
                <a:ea typeface="ＭＳ Ｐゴシック" charset="-128"/>
              </a:rPr>
              <a:t>Otherwise </a:t>
            </a:r>
            <a:r>
              <a:rPr lang="en-US" altLang="en-US" sz="2400" dirty="0">
                <a:solidFill>
                  <a:schemeClr val="tx1"/>
                </a:solidFill>
                <a:ea typeface="ＭＳ Ｐゴシック" charset="-128"/>
              </a:rPr>
              <a:t>the beneficiary will lose their disability benefits until the amount of the trust drops below the $200,000.</a:t>
            </a:r>
          </a:p>
          <a:p>
            <a:pPr eaLnBrk="1" hangingPunct="1">
              <a:lnSpc>
                <a:spcPct val="80000"/>
              </a:lnSpc>
            </a:pPr>
            <a:endParaRPr lang="en-US" altLang="en-US"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en-US" altLang="en-US" b="1" dirty="0">
                <a:solidFill>
                  <a:schemeClr val="tx1"/>
                </a:solidFill>
              </a:rPr>
              <a:t>DISCRETIONARY </a:t>
            </a:r>
            <a:r>
              <a:rPr lang="en-US" altLang="en-US" b="1" dirty="0" smtClean="0">
                <a:solidFill>
                  <a:schemeClr val="tx1"/>
                </a:solidFill>
              </a:rPr>
              <a:t>TRUSTS</a:t>
            </a:r>
            <a:endParaRPr lang="en-US" altLang="en-US" b="1" dirty="0">
              <a:solidFill>
                <a:schemeClr val="tx1"/>
              </a:solidFill>
            </a:endParaRPr>
          </a:p>
        </p:txBody>
      </p:sp>
      <p:sp>
        <p:nvSpPr>
          <p:cNvPr id="299011" name="Rectangle 3"/>
          <p:cNvSpPr>
            <a:spLocks noGrp="1" noChangeArrowheads="1"/>
          </p:cNvSpPr>
          <p:nvPr>
            <p:ph idx="1"/>
          </p:nvPr>
        </p:nvSpPr>
        <p:spPr>
          <a:xfrm>
            <a:off x="-228600" y="1371600"/>
            <a:ext cx="8226425" cy="4497388"/>
          </a:xfrm>
        </p:spPr>
        <p:txBody>
          <a:bodyPr rtlCol="0">
            <a:normAutofit/>
          </a:bodyPr>
          <a:lstStyle/>
          <a:p>
            <a:pPr eaLnBrk="1" fontAlgn="auto" hangingPunct="1">
              <a:lnSpc>
                <a:spcPct val="80000"/>
              </a:lnSpc>
              <a:spcAft>
                <a:spcPts val="0"/>
              </a:spcAft>
              <a:defRPr/>
            </a:pPr>
            <a:endParaRPr lang="en-US" sz="2400" dirty="0">
              <a:solidFill>
                <a:schemeClr val="tx1"/>
              </a:solidFill>
            </a:endParaRPr>
          </a:p>
          <a:p>
            <a:pPr lvl="1" eaLnBrk="1" fontAlgn="auto" hangingPunct="1">
              <a:spcAft>
                <a:spcPts val="0"/>
              </a:spcAft>
              <a:buSzPct val="100000"/>
              <a:buFont typeface="Arial" charset="0"/>
              <a:buChar char="•"/>
              <a:defRPr/>
            </a:pPr>
            <a:r>
              <a:rPr lang="en-US" altLang="en-US" sz="2400" dirty="0" smtClean="0">
                <a:solidFill>
                  <a:schemeClr val="tx1"/>
                </a:solidFill>
                <a:ea typeface="ＭＳ Ｐゴシック" pitchFamily="34" charset="-128"/>
              </a:rPr>
              <a:t>The </a:t>
            </a:r>
            <a:r>
              <a:rPr lang="en-US" altLang="en-US" sz="2400" dirty="0">
                <a:solidFill>
                  <a:schemeClr val="tx1"/>
                </a:solidFill>
                <a:ea typeface="ＭＳ Ｐゴシック" pitchFamily="34" charset="-128"/>
              </a:rPr>
              <a:t>trustee has absolute control on how the assets are managed.  Assets are unlimited and the beneficiary will never lose disability benefits because the beneficiary has no control over the management of the assets.</a:t>
            </a:r>
          </a:p>
          <a:p>
            <a:pPr marL="857250" lvl="1" indent="-457200" eaLnBrk="1" fontAlgn="auto" hangingPunct="1">
              <a:spcAft>
                <a:spcPts val="0"/>
              </a:spcAft>
              <a:buSzPct val="100000"/>
              <a:buFont typeface="Arial" charset="0"/>
              <a:buChar char="•"/>
              <a:defRPr/>
            </a:pPr>
            <a:endParaRPr lang="en-US" altLang="en-US" sz="2400" dirty="0">
              <a:solidFill>
                <a:schemeClr val="tx1"/>
              </a:solidFill>
              <a:ea typeface="ＭＳ Ｐゴシック" pitchFamily="34" charset="-128"/>
            </a:endParaRPr>
          </a:p>
          <a:p>
            <a:pPr lvl="1" eaLnBrk="1" fontAlgn="auto" hangingPunct="1">
              <a:spcAft>
                <a:spcPts val="0"/>
              </a:spcAft>
              <a:buSzPct val="100000"/>
              <a:buFont typeface="Arial" charset="0"/>
              <a:buChar char="•"/>
              <a:defRPr/>
            </a:pPr>
            <a:r>
              <a:rPr lang="en-US" altLang="en-US" sz="2400" dirty="0">
                <a:solidFill>
                  <a:schemeClr val="tx1"/>
                </a:solidFill>
                <a:ea typeface="ＭＳ Ｐゴシック" pitchFamily="34" charset="-128"/>
              </a:rPr>
              <a:t>RECOMMENDATION: Consider the use of Discretionary Trusts for your estate planning because one never knows how much we will be worth when we die. </a:t>
            </a:r>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1" y="685800"/>
            <a:ext cx="7315200" cy="914400"/>
          </a:xfrm>
        </p:spPr>
        <p:txBody>
          <a:bodyPr/>
          <a:lstStyle/>
          <a:p>
            <a:pPr algn="ctr" eaLnBrk="1" hangingPunct="1"/>
            <a:r>
              <a:rPr lang="en-US" altLang="en-US" sz="3200" b="1" dirty="0">
                <a:solidFill>
                  <a:schemeClr val="tx1"/>
                </a:solidFill>
              </a:rPr>
              <a:t>PERMITTED EXPENDITURES FROM A </a:t>
            </a:r>
            <a:r>
              <a:rPr lang="en-US" altLang="en-US" sz="3200" b="1" dirty="0" smtClean="0">
                <a:solidFill>
                  <a:schemeClr val="tx1"/>
                </a:solidFill>
              </a:rPr>
              <a:t>TRUST</a:t>
            </a:r>
            <a:endParaRPr lang="en-US" altLang="en-US" sz="3200" b="1" dirty="0">
              <a:solidFill>
                <a:schemeClr val="tx1"/>
              </a:solidFill>
            </a:endParaRPr>
          </a:p>
        </p:txBody>
      </p:sp>
      <p:sp>
        <p:nvSpPr>
          <p:cNvPr id="302083" name="Rectangle 3"/>
          <p:cNvSpPr>
            <a:spLocks noGrp="1" noChangeArrowheads="1"/>
          </p:cNvSpPr>
          <p:nvPr>
            <p:ph idx="1"/>
          </p:nvPr>
        </p:nvSpPr>
        <p:spPr>
          <a:xfrm>
            <a:off x="228600" y="2057400"/>
            <a:ext cx="7779327" cy="4268788"/>
          </a:xfrm>
        </p:spPr>
        <p:txBody>
          <a:bodyPr rtlCol="0">
            <a:normAutofit/>
          </a:bodyPr>
          <a:lstStyle/>
          <a:p>
            <a:pPr marL="0" indent="0" eaLnBrk="1" fontAlgn="auto" hangingPunct="1">
              <a:lnSpc>
                <a:spcPct val="80000"/>
              </a:lnSpc>
              <a:spcAft>
                <a:spcPts val="0"/>
              </a:spcAft>
              <a:buNone/>
              <a:defRPr/>
            </a:pPr>
            <a:r>
              <a:rPr lang="en-US" sz="2400" dirty="0" smtClean="0">
                <a:solidFill>
                  <a:schemeClr val="tx1"/>
                </a:solidFill>
              </a:rPr>
              <a:t>Trust </a:t>
            </a:r>
            <a:r>
              <a:rPr lang="en-US" sz="2400" dirty="0">
                <a:solidFill>
                  <a:schemeClr val="tx1"/>
                </a:solidFill>
              </a:rPr>
              <a:t>funds for a disabled beneficiary can be utilized for: </a:t>
            </a:r>
            <a:endParaRPr lang="en-US" sz="2400" dirty="0" smtClean="0">
              <a:solidFill>
                <a:schemeClr val="tx1"/>
              </a:solidFill>
            </a:endParaRPr>
          </a:p>
          <a:p>
            <a:pPr marL="0" indent="0" eaLnBrk="1" fontAlgn="auto" hangingPunct="1">
              <a:lnSpc>
                <a:spcPct val="80000"/>
              </a:lnSpc>
              <a:spcAft>
                <a:spcPts val="0"/>
              </a:spcAft>
              <a:buNone/>
              <a:defRPr/>
            </a:pPr>
            <a:endParaRPr lang="en-US" sz="2200" dirty="0" smtClean="0">
              <a:solidFill>
                <a:schemeClr val="tx1"/>
              </a:solidFill>
            </a:endParaRPr>
          </a:p>
          <a:p>
            <a:pPr lvl="1" eaLnBrk="1" fontAlgn="auto" hangingPunct="1">
              <a:lnSpc>
                <a:spcPct val="80000"/>
              </a:lnSpc>
              <a:spcAft>
                <a:spcPts val="0"/>
              </a:spcAft>
              <a:buFont typeface="Arial"/>
              <a:buChar char="•"/>
              <a:defRPr/>
            </a:pPr>
            <a:r>
              <a:rPr lang="en-US" sz="2400" dirty="0" smtClean="0">
                <a:solidFill>
                  <a:schemeClr val="tx1"/>
                </a:solidFill>
              </a:rPr>
              <a:t>Devices </a:t>
            </a:r>
            <a:r>
              <a:rPr lang="en-US" sz="2400" dirty="0">
                <a:solidFill>
                  <a:schemeClr val="tx1"/>
                </a:solidFill>
              </a:rPr>
              <a:t>or medical aids, related to improving that person’s health and well-</a:t>
            </a:r>
            <a:r>
              <a:rPr lang="en-US" sz="2400" dirty="0" smtClean="0">
                <a:solidFill>
                  <a:schemeClr val="tx1"/>
                </a:solidFill>
              </a:rPr>
              <a:t>being</a:t>
            </a:r>
          </a:p>
          <a:p>
            <a:pPr lvl="1" eaLnBrk="1" fontAlgn="auto" hangingPunct="1">
              <a:lnSpc>
                <a:spcPct val="80000"/>
              </a:lnSpc>
              <a:spcAft>
                <a:spcPts val="0"/>
              </a:spcAft>
              <a:buFont typeface="Arial"/>
              <a:buChar char="•"/>
              <a:defRPr/>
            </a:pPr>
            <a:endParaRPr lang="en-US" sz="2400" dirty="0">
              <a:solidFill>
                <a:schemeClr val="tx1"/>
              </a:solidFill>
            </a:endParaRPr>
          </a:p>
          <a:p>
            <a:pPr lvl="1" eaLnBrk="1" fontAlgn="auto" hangingPunct="1">
              <a:lnSpc>
                <a:spcPct val="80000"/>
              </a:lnSpc>
              <a:spcAft>
                <a:spcPts val="0"/>
              </a:spcAft>
              <a:buFont typeface="Arial"/>
              <a:buChar char="•"/>
              <a:defRPr/>
            </a:pPr>
            <a:r>
              <a:rPr lang="en-US" sz="2400" dirty="0">
                <a:solidFill>
                  <a:schemeClr val="tx1"/>
                </a:solidFill>
              </a:rPr>
              <a:t>Caregiver services or other services related to that person’s </a:t>
            </a:r>
            <a:r>
              <a:rPr lang="en-US" sz="2400" dirty="0" smtClean="0">
                <a:solidFill>
                  <a:schemeClr val="tx1"/>
                </a:solidFill>
              </a:rPr>
              <a:t>disability</a:t>
            </a:r>
          </a:p>
          <a:p>
            <a:pPr lvl="1" eaLnBrk="1" fontAlgn="auto" hangingPunct="1">
              <a:lnSpc>
                <a:spcPct val="80000"/>
              </a:lnSpc>
              <a:spcAft>
                <a:spcPts val="0"/>
              </a:spcAft>
              <a:buFont typeface="Arial"/>
              <a:buChar char="•"/>
              <a:defRPr/>
            </a:pPr>
            <a:endParaRPr lang="en-US" sz="2400" dirty="0">
              <a:solidFill>
                <a:schemeClr val="tx1"/>
              </a:solidFill>
            </a:endParaRPr>
          </a:p>
          <a:p>
            <a:pPr lvl="1" eaLnBrk="1" fontAlgn="auto" hangingPunct="1">
              <a:lnSpc>
                <a:spcPct val="80000"/>
              </a:lnSpc>
              <a:spcAft>
                <a:spcPts val="0"/>
              </a:spcAft>
              <a:buFont typeface="Arial"/>
              <a:buChar char="•"/>
              <a:defRPr/>
            </a:pPr>
            <a:r>
              <a:rPr lang="en-US" sz="2400" dirty="0">
                <a:solidFill>
                  <a:schemeClr val="tx1"/>
                </a:solidFill>
              </a:rPr>
              <a:t>Education or training</a:t>
            </a:r>
          </a:p>
          <a:p>
            <a:pPr eaLnBrk="1" fontAlgn="auto" hangingPunct="1">
              <a:lnSpc>
                <a:spcPct val="80000"/>
              </a:lnSpc>
              <a:spcAft>
                <a:spcPts val="0"/>
              </a:spcAft>
              <a:defRPr/>
            </a:pPr>
            <a:endParaRPr lang="en-US" sz="24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9208</TotalTime>
  <Words>2889</Words>
  <Application>Microsoft Macintosh PowerPoint</Application>
  <PresentationFormat>On-screen Show (4:3)</PresentationFormat>
  <Paragraphs>296</Paragraphs>
  <Slides>45</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45</vt:i4>
      </vt:variant>
    </vt:vector>
  </HeadingPairs>
  <TitlesOfParts>
    <vt:vector size="53" baseType="lpstr">
      <vt:lpstr>Arial Black</vt:lpstr>
      <vt:lpstr>Calibri</vt:lpstr>
      <vt:lpstr>ＭＳ Ｐゴシック</vt:lpstr>
      <vt:lpstr>Trebuchet MS</vt:lpstr>
      <vt:lpstr>Wingdings</vt:lpstr>
      <vt:lpstr>Wingdings 3</vt:lpstr>
      <vt:lpstr>Arial</vt:lpstr>
      <vt:lpstr>Facet</vt:lpstr>
      <vt:lpstr>    ROLE OF TRUSTEES AND DISABILITY TRUSTS</vt:lpstr>
      <vt:lpstr>FOCUS OF PRESENTATION:</vt:lpstr>
      <vt:lpstr>The disability Trust</vt:lpstr>
      <vt:lpstr>WHAT IS A TRUST?</vt:lpstr>
      <vt:lpstr>TRUST VEHICLES</vt:lpstr>
      <vt:lpstr>ELEMENTS OF TRUSTS</vt:lpstr>
      <vt:lpstr> NON-DISCRETIONARY TRUSTS</vt:lpstr>
      <vt:lpstr>DISCRETIONARY TRUSTS</vt:lpstr>
      <vt:lpstr>PERMITTED EXPENDITURES FROM A TRUST</vt:lpstr>
      <vt:lpstr>PowerPoint Presentation</vt:lpstr>
      <vt:lpstr>PowerPoint Presentation</vt:lpstr>
      <vt:lpstr>Understanding How Trusts Work In relation to the Ministry</vt:lpstr>
      <vt:lpstr>The Trustee</vt:lpstr>
      <vt:lpstr>CHOOSING A TRUSTEE</vt:lpstr>
      <vt:lpstr>CHOOSING A TRUSTEE</vt:lpstr>
      <vt:lpstr>CHOOSING A TRUSTEE</vt:lpstr>
      <vt:lpstr>general duties in the administration of the trust </vt:lpstr>
      <vt:lpstr>general duties in the administration of the trust Cont. </vt:lpstr>
      <vt:lpstr>Administration Points: Access to Funds</vt:lpstr>
      <vt:lpstr>Administration Points: Access to Funds</vt:lpstr>
      <vt:lpstr>Administration Points: Making the Trust Work</vt:lpstr>
      <vt:lpstr>Administration Points: Making the Trust work</vt:lpstr>
      <vt:lpstr>Administration Points: Making the Trust work</vt:lpstr>
      <vt:lpstr>Administration Points: Making the Trust work</vt:lpstr>
      <vt:lpstr>Administration Points: Making the Trust Work</vt:lpstr>
      <vt:lpstr>Administration Points: Making the Trust Work</vt:lpstr>
      <vt:lpstr>Administration Points: Making the Trust Work</vt:lpstr>
      <vt:lpstr>Administration Points: Filing Tax Returns</vt:lpstr>
      <vt:lpstr>ADMINISTRATION POINTS: QUALIFIED DISABILITY TRUST (QDT) </vt:lpstr>
      <vt:lpstr>ADMINISTRATION POINTS: QDT QUALIFICATIONS</vt:lpstr>
      <vt:lpstr>ADMINISTRATION POINTS: QDT PLANNING IMPLICATIONS</vt:lpstr>
      <vt:lpstr>ADMINISTRATION POINTS: QDT PLANNING STRATEGIES</vt:lpstr>
      <vt:lpstr>Administration Points: Filing Tax Returns</vt:lpstr>
      <vt:lpstr>Administration Points: Accounting for Beneficiary</vt:lpstr>
      <vt:lpstr>Administration Points: Accounting for Beneficiary</vt:lpstr>
      <vt:lpstr>Administration Points: Accounting for Beneficiary </vt:lpstr>
      <vt:lpstr>Administration Points: Accounting for Beneficiary </vt:lpstr>
      <vt:lpstr>Administration Points: Accounting for Beneficiary</vt:lpstr>
      <vt:lpstr>Trustee fees and expenses</vt:lpstr>
      <vt:lpstr>Trustee fees and expenses</vt:lpstr>
      <vt:lpstr>Trustee fees and expenses </vt:lpstr>
      <vt:lpstr>Final Words of Advice</vt:lpstr>
      <vt:lpstr>RESOURCES</vt:lpstr>
      <vt:lpstr>TRUST FUND REQUISITION SAMPLE</vt:lpstr>
      <vt:lpstr> THANK YOU !!!    Ken M. Kramer, Q.C.,   Principal &amp; Senior Associate Counsel   KMK LAW CORPORATION Barristers &amp; Solicitors Park Place, Suite 500 – 666 Burrard Street Vancouver, B.C., Canada  V6C 2X8 Telephone: (604) 990-0995 Email: info@kmklaw.net Web: www.kmklaw.net or www.kmklaw.ca       </vt:lpstr>
    </vt:vector>
  </TitlesOfParts>
  <Company>KMK LAW CORPORATION</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Up With SMA</dc:title>
  <dc:creator>KENNETH M. KRAMER</dc:creator>
  <cp:lastModifiedBy>ED NGO</cp:lastModifiedBy>
  <cp:revision>240</cp:revision>
  <cp:lastPrinted>2015-03-25T17:49:01Z</cp:lastPrinted>
  <dcterms:created xsi:type="dcterms:W3CDTF">2006-05-25T19:54:31Z</dcterms:created>
  <dcterms:modified xsi:type="dcterms:W3CDTF">2017-05-15T17:22:40Z</dcterms:modified>
</cp:coreProperties>
</file>