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Lst>
  <p:notesMasterIdLst>
    <p:notesMasterId r:id="rId29"/>
  </p:notesMasterIdLst>
  <p:handoutMasterIdLst>
    <p:handoutMasterId r:id="rId30"/>
  </p:handoutMasterIdLst>
  <p:sldIdLst>
    <p:sldId id="256" r:id="rId2"/>
    <p:sldId id="385" r:id="rId3"/>
    <p:sldId id="388" r:id="rId4"/>
    <p:sldId id="270" r:id="rId5"/>
    <p:sldId id="356" r:id="rId6"/>
    <p:sldId id="358" r:id="rId7"/>
    <p:sldId id="389" r:id="rId8"/>
    <p:sldId id="359" r:id="rId9"/>
    <p:sldId id="400" r:id="rId10"/>
    <p:sldId id="360" r:id="rId11"/>
    <p:sldId id="402" r:id="rId12"/>
    <p:sldId id="361" r:id="rId13"/>
    <p:sldId id="401" r:id="rId14"/>
    <p:sldId id="403" r:id="rId15"/>
    <p:sldId id="357" r:id="rId16"/>
    <p:sldId id="392" r:id="rId17"/>
    <p:sldId id="411" r:id="rId18"/>
    <p:sldId id="397" r:id="rId19"/>
    <p:sldId id="413" r:id="rId20"/>
    <p:sldId id="405" r:id="rId21"/>
    <p:sldId id="407" r:id="rId22"/>
    <p:sldId id="408" r:id="rId23"/>
    <p:sldId id="409" r:id="rId24"/>
    <p:sldId id="410" r:id="rId25"/>
    <p:sldId id="412" r:id="rId26"/>
    <p:sldId id="414" r:id="rId27"/>
    <p:sldId id="383" r:id="rId28"/>
  </p:sldIdLst>
  <p:sldSz cx="9144000" cy="6858000" type="screen4x3"/>
  <p:notesSz cx="7010400" cy="9236075"/>
  <p:defaultTextStyle>
    <a:defPPr>
      <a:defRPr lang="en-US"/>
    </a:defPPr>
    <a:lvl1pPr algn="l" defTabSz="457200" rtl="0" eaLnBrk="0" fontAlgn="base" hangingPunct="0">
      <a:spcBef>
        <a:spcPct val="0"/>
      </a:spcBef>
      <a:spcAft>
        <a:spcPct val="0"/>
      </a:spcAft>
      <a:defRPr kern="1200">
        <a:solidFill>
          <a:schemeClr val="tx1"/>
        </a:solidFill>
        <a:latin typeface="Trebuchet MS"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charset="0"/>
        <a:ea typeface="+mn-ea"/>
        <a:cs typeface="+mn-cs"/>
      </a:defRPr>
    </a:lvl5pPr>
    <a:lvl6pPr marL="2286000" algn="l" defTabSz="914400" rtl="0" eaLnBrk="1" latinLnBrk="0" hangingPunct="1">
      <a:defRPr kern="1200">
        <a:solidFill>
          <a:schemeClr val="tx1"/>
        </a:solidFill>
        <a:latin typeface="Trebuchet MS" charset="0"/>
        <a:ea typeface="+mn-ea"/>
        <a:cs typeface="+mn-cs"/>
      </a:defRPr>
    </a:lvl6pPr>
    <a:lvl7pPr marL="2743200" algn="l" defTabSz="914400" rtl="0" eaLnBrk="1" latinLnBrk="0" hangingPunct="1">
      <a:defRPr kern="1200">
        <a:solidFill>
          <a:schemeClr val="tx1"/>
        </a:solidFill>
        <a:latin typeface="Trebuchet MS" charset="0"/>
        <a:ea typeface="+mn-ea"/>
        <a:cs typeface="+mn-cs"/>
      </a:defRPr>
    </a:lvl7pPr>
    <a:lvl8pPr marL="3200400" algn="l" defTabSz="914400" rtl="0" eaLnBrk="1" latinLnBrk="0" hangingPunct="1">
      <a:defRPr kern="1200">
        <a:solidFill>
          <a:schemeClr val="tx1"/>
        </a:solidFill>
        <a:latin typeface="Trebuchet MS" charset="0"/>
        <a:ea typeface="+mn-ea"/>
        <a:cs typeface="+mn-cs"/>
      </a:defRPr>
    </a:lvl8pPr>
    <a:lvl9pPr marL="3657600" algn="l" defTabSz="914400" rtl="0" eaLnBrk="1" latinLnBrk="0" hangingPunct="1">
      <a:defRPr kern="1200">
        <a:solidFill>
          <a:schemeClr val="tx1"/>
        </a:solidFill>
        <a:latin typeface="Trebuchet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06" autoAdjust="0"/>
    <p:restoredTop sz="86859" autoAdjust="0"/>
  </p:normalViewPr>
  <p:slideViewPr>
    <p:cSldViewPr>
      <p:cViewPr varScale="1">
        <p:scale>
          <a:sx n="85" d="100"/>
          <a:sy n="85" d="100"/>
        </p:scale>
        <p:origin x="168"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fontAlgn="auto" hangingPunct="1">
              <a:spcBef>
                <a:spcPts val="0"/>
              </a:spcBef>
              <a:spcAft>
                <a:spcPts val="0"/>
              </a:spcAft>
              <a:defRPr sz="1200" dirty="0">
                <a:latin typeface="Arial" charset="0"/>
              </a:defRPr>
            </a:lvl1pPr>
          </a:lstStyle>
          <a:p>
            <a:pPr>
              <a:defRPr/>
            </a:pPr>
            <a:endParaRPr lang="en-US" dirty="0"/>
          </a:p>
        </p:txBody>
      </p:sp>
      <p:sp>
        <p:nvSpPr>
          <p:cNvPr id="181251" name="Rectangle 3"/>
          <p:cNvSpPr>
            <a:spLocks noGrp="1" noChangeArrowheads="1"/>
          </p:cNvSpPr>
          <p:nvPr>
            <p:ph type="dt" sz="quarter" idx="1"/>
          </p:nvPr>
        </p:nvSpPr>
        <p:spPr bwMode="auto">
          <a:xfrm>
            <a:off x="3970338"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fontAlgn="auto" hangingPunct="1">
              <a:spcBef>
                <a:spcPts val="0"/>
              </a:spcBef>
              <a:spcAft>
                <a:spcPts val="0"/>
              </a:spcAft>
              <a:defRPr sz="1200" dirty="0">
                <a:latin typeface="Arial" charset="0"/>
              </a:defRPr>
            </a:lvl1pPr>
          </a:lstStyle>
          <a:p>
            <a:pPr>
              <a:defRPr/>
            </a:pPr>
            <a:endParaRPr lang="en-US" dirty="0"/>
          </a:p>
        </p:txBody>
      </p:sp>
      <p:sp>
        <p:nvSpPr>
          <p:cNvPr id="181252" name="Rectangle 4"/>
          <p:cNvSpPr>
            <a:spLocks noGrp="1" noChangeArrowheads="1"/>
          </p:cNvSpPr>
          <p:nvPr>
            <p:ph type="ftr" sz="quarter" idx="2"/>
          </p:nvPr>
        </p:nvSpPr>
        <p:spPr bwMode="auto">
          <a:xfrm>
            <a:off x="0"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fontAlgn="auto" hangingPunct="1">
              <a:spcBef>
                <a:spcPts val="0"/>
              </a:spcBef>
              <a:spcAft>
                <a:spcPts val="0"/>
              </a:spcAft>
              <a:defRPr sz="1200" dirty="0">
                <a:latin typeface="Arial" charset="0"/>
              </a:defRPr>
            </a:lvl1pPr>
          </a:lstStyle>
          <a:p>
            <a:pPr>
              <a:defRPr/>
            </a:pPr>
            <a:endParaRPr lang="en-US" dirty="0"/>
          </a:p>
        </p:txBody>
      </p:sp>
      <p:sp>
        <p:nvSpPr>
          <p:cNvPr id="181253" name="Rectangle 5"/>
          <p:cNvSpPr>
            <a:spLocks noGrp="1" noChangeArrowheads="1"/>
          </p:cNvSpPr>
          <p:nvPr>
            <p:ph type="sldNum" sz="quarter" idx="3"/>
          </p:nvPr>
        </p:nvSpPr>
        <p:spPr bwMode="auto">
          <a:xfrm>
            <a:off x="3970338"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fontAlgn="auto" hangingPunct="1">
              <a:spcBef>
                <a:spcPts val="0"/>
              </a:spcBef>
              <a:spcAft>
                <a:spcPts val="0"/>
              </a:spcAft>
              <a:defRPr sz="1200">
                <a:latin typeface="+mn-lt"/>
              </a:defRPr>
            </a:lvl1pPr>
          </a:lstStyle>
          <a:p>
            <a:pPr>
              <a:defRPr/>
            </a:pPr>
            <a:fld id="{2E4D46DE-DDF6-914A-9928-2D00F4B4A78C}" type="slidenum">
              <a:rPr lang="en-US" altLang="en-US"/>
              <a:pPr>
                <a:defRPr/>
              </a:pPr>
              <a:t>‹#›</a:t>
            </a:fld>
            <a:endParaRPr lang="en-US" altLang="en-US" dirty="0"/>
          </a:p>
        </p:txBody>
      </p:sp>
    </p:spTree>
    <p:extLst>
      <p:ext uri="{BB962C8B-B14F-4D97-AF65-F5344CB8AC3E}">
        <p14:creationId xmlns:p14="http://schemas.microsoft.com/office/powerpoint/2010/main" val="3856919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fontAlgn="auto" hangingPunct="1">
              <a:spcBef>
                <a:spcPts val="0"/>
              </a:spcBef>
              <a:spcAft>
                <a:spcPts val="0"/>
              </a:spcAft>
              <a:defRPr sz="1200" dirty="0">
                <a:latin typeface="Arial" charset="0"/>
              </a:defRPr>
            </a:lvl1pPr>
          </a:lstStyle>
          <a:p>
            <a:pPr>
              <a:defRPr/>
            </a:pPr>
            <a:endParaRPr lang="en-US" dirty="0"/>
          </a:p>
        </p:txBody>
      </p:sp>
      <p:sp>
        <p:nvSpPr>
          <p:cNvPr id="179203" name="Rectangle 3"/>
          <p:cNvSpPr>
            <a:spLocks noGrp="1" noChangeArrowheads="1"/>
          </p:cNvSpPr>
          <p:nvPr>
            <p:ph type="dt" idx="1"/>
          </p:nvPr>
        </p:nvSpPr>
        <p:spPr bwMode="auto">
          <a:xfrm>
            <a:off x="3970338"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fontAlgn="auto" hangingPunct="1">
              <a:spcBef>
                <a:spcPts val="0"/>
              </a:spcBef>
              <a:spcAft>
                <a:spcPts val="0"/>
              </a:spcAft>
              <a:defRPr sz="1200" dirty="0">
                <a:latin typeface="Arial"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179205" name="Rectangle 5"/>
          <p:cNvSpPr>
            <a:spLocks noGrp="1" noChangeArrowheads="1"/>
          </p:cNvSpPr>
          <p:nvPr>
            <p:ph type="body" sz="quarter" idx="3"/>
          </p:nvPr>
        </p:nvSpPr>
        <p:spPr bwMode="auto">
          <a:xfrm>
            <a:off x="701675" y="4387850"/>
            <a:ext cx="560705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9206" name="Rectangle 6"/>
          <p:cNvSpPr>
            <a:spLocks noGrp="1" noChangeArrowheads="1"/>
          </p:cNvSpPr>
          <p:nvPr>
            <p:ph type="ftr" sz="quarter" idx="4"/>
          </p:nvPr>
        </p:nvSpPr>
        <p:spPr bwMode="auto">
          <a:xfrm>
            <a:off x="0"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fontAlgn="auto" hangingPunct="1">
              <a:spcBef>
                <a:spcPts val="0"/>
              </a:spcBef>
              <a:spcAft>
                <a:spcPts val="0"/>
              </a:spcAft>
              <a:defRPr sz="1200" dirty="0">
                <a:latin typeface="Arial" charset="0"/>
              </a:defRPr>
            </a:lvl1pPr>
          </a:lstStyle>
          <a:p>
            <a:pPr>
              <a:defRPr/>
            </a:pPr>
            <a:endParaRPr lang="en-US" dirty="0"/>
          </a:p>
        </p:txBody>
      </p:sp>
      <p:sp>
        <p:nvSpPr>
          <p:cNvPr id="179207" name="Rectangle 7"/>
          <p:cNvSpPr>
            <a:spLocks noGrp="1" noChangeArrowheads="1"/>
          </p:cNvSpPr>
          <p:nvPr>
            <p:ph type="sldNum" sz="quarter" idx="5"/>
          </p:nvPr>
        </p:nvSpPr>
        <p:spPr bwMode="auto">
          <a:xfrm>
            <a:off x="3970338" y="8772525"/>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fontAlgn="auto" hangingPunct="1">
              <a:spcBef>
                <a:spcPts val="0"/>
              </a:spcBef>
              <a:spcAft>
                <a:spcPts val="0"/>
              </a:spcAft>
              <a:defRPr sz="1200">
                <a:latin typeface="+mn-lt"/>
              </a:defRPr>
            </a:lvl1pPr>
          </a:lstStyle>
          <a:p>
            <a:pPr>
              <a:defRPr/>
            </a:pPr>
            <a:fld id="{A0667B30-1076-1944-BC6C-00C4F8F517CD}" type="slidenum">
              <a:rPr lang="en-US" altLang="en-US"/>
              <a:pPr>
                <a:defRPr/>
              </a:pPr>
              <a:t>‹#›</a:t>
            </a:fld>
            <a:endParaRPr lang="en-US" altLang="en-US" dirty="0"/>
          </a:p>
        </p:txBody>
      </p:sp>
    </p:spTree>
    <p:extLst>
      <p:ext uri="{BB962C8B-B14F-4D97-AF65-F5344CB8AC3E}">
        <p14:creationId xmlns:p14="http://schemas.microsoft.com/office/powerpoint/2010/main" val="433600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77357C8B-98D6-5040-BDED-04D5AF73BA17}" type="slidenum">
              <a:rPr lang="en-US" altLang="en-US">
                <a:latin typeface="Arial" charset="0"/>
              </a:rPr>
              <a:pPr fontAlgn="base">
                <a:spcBef>
                  <a:spcPct val="0"/>
                </a:spcBef>
                <a:spcAft>
                  <a:spcPct val="0"/>
                </a:spcAft>
              </a:pPr>
              <a:t>1</a:t>
            </a:fld>
            <a:endParaRPr lang="en-US" altLang="en-US" dirty="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24</a:t>
            </a:fld>
            <a:endParaRPr lang="en-US" altLang="en-US" dirty="0"/>
          </a:p>
        </p:txBody>
      </p:sp>
    </p:spTree>
    <p:extLst>
      <p:ext uri="{BB962C8B-B14F-4D97-AF65-F5344CB8AC3E}">
        <p14:creationId xmlns:p14="http://schemas.microsoft.com/office/powerpoint/2010/main" val="220799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25</a:t>
            </a:fld>
            <a:endParaRPr lang="en-US" altLang="en-US" dirty="0"/>
          </a:p>
        </p:txBody>
      </p:sp>
    </p:spTree>
    <p:extLst>
      <p:ext uri="{BB962C8B-B14F-4D97-AF65-F5344CB8AC3E}">
        <p14:creationId xmlns:p14="http://schemas.microsoft.com/office/powerpoint/2010/main" val="220799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31863">
              <a:defRPr>
                <a:solidFill>
                  <a:schemeClr val="tx1"/>
                </a:solidFill>
                <a:latin typeface="Trebuchet MS" panose="020B0603020202020204" pitchFamily="34" charset="0"/>
              </a:defRPr>
            </a:lvl1pPr>
            <a:lvl2pPr marL="742950" indent="-285750" defTabSz="931863">
              <a:defRPr>
                <a:solidFill>
                  <a:schemeClr val="tx1"/>
                </a:solidFill>
                <a:latin typeface="Trebuchet MS" panose="020B0603020202020204" pitchFamily="34" charset="0"/>
              </a:defRPr>
            </a:lvl2pPr>
            <a:lvl3pPr marL="1143000" indent="-228600" defTabSz="931863">
              <a:defRPr>
                <a:solidFill>
                  <a:schemeClr val="tx1"/>
                </a:solidFill>
                <a:latin typeface="Trebuchet MS" panose="020B0603020202020204" pitchFamily="34" charset="0"/>
              </a:defRPr>
            </a:lvl3pPr>
            <a:lvl4pPr marL="1600200" indent="-228600" defTabSz="931863">
              <a:defRPr>
                <a:solidFill>
                  <a:schemeClr val="tx1"/>
                </a:solidFill>
                <a:latin typeface="Trebuchet MS" panose="020B0603020202020204" pitchFamily="34" charset="0"/>
              </a:defRPr>
            </a:lvl4pPr>
            <a:lvl5pPr marL="2057400" indent="-228600" defTabSz="931863">
              <a:defRPr>
                <a:solidFill>
                  <a:schemeClr val="tx1"/>
                </a:solidFill>
                <a:latin typeface="Trebuchet MS" panose="020B0603020202020204" pitchFamily="34" charset="0"/>
              </a:defRPr>
            </a:lvl5pPr>
            <a:lvl6pPr marL="2514600" indent="-228600" defTabSz="93186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3186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3186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31863"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12578C1-431D-4DF3-93A9-8B1A76251015}" type="slidenum">
              <a:rPr lang="en-US" altLang="en-US" smtClean="0">
                <a:solidFill>
                  <a:srgbClr val="000000"/>
                </a:solidFill>
                <a:latin typeface="Arial" panose="020B0604020202020204" pitchFamily="34" charset="0"/>
              </a:rPr>
              <a:pPr fontAlgn="base">
                <a:spcBef>
                  <a:spcPct val="0"/>
                </a:spcBef>
                <a:spcAft>
                  <a:spcPct val="0"/>
                </a:spcAft>
              </a:pPr>
              <a:t>2</a:t>
            </a:fld>
            <a:endParaRPr lang="en-US" altLang="en-US" dirty="0">
              <a:solidFill>
                <a:srgbClr val="000000"/>
              </a:solidFill>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957384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FD95CCE4-BBFA-A049-8B95-9C88D74987F2}" type="slidenum">
              <a:rPr lang="en-US" altLang="en-US">
                <a:latin typeface="Arial" charset="0"/>
              </a:rPr>
              <a:pPr fontAlgn="base">
                <a:spcBef>
                  <a:spcPct val="0"/>
                </a:spcBef>
                <a:spcAft>
                  <a:spcPct val="0"/>
                </a:spcAft>
              </a:pPr>
              <a:t>4</a:t>
            </a:fld>
            <a:endParaRPr lang="en-US" altLang="en-US" dirty="0">
              <a:latin typeface="Arial"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5</a:t>
            </a:fld>
            <a:endParaRPr lang="en-US" altLang="en-US" dirty="0"/>
          </a:p>
        </p:txBody>
      </p:sp>
    </p:spTree>
    <p:extLst>
      <p:ext uri="{BB962C8B-B14F-4D97-AF65-F5344CB8AC3E}">
        <p14:creationId xmlns:p14="http://schemas.microsoft.com/office/powerpoint/2010/main" val="1164914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7</a:t>
            </a:fld>
            <a:endParaRPr lang="en-US" altLang="en-US" dirty="0"/>
          </a:p>
        </p:txBody>
      </p:sp>
    </p:spTree>
    <p:extLst>
      <p:ext uri="{BB962C8B-B14F-4D97-AF65-F5344CB8AC3E}">
        <p14:creationId xmlns:p14="http://schemas.microsoft.com/office/powerpoint/2010/main" val="594218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15</a:t>
            </a:fld>
            <a:endParaRPr lang="en-US" altLang="en-US" dirty="0"/>
          </a:p>
        </p:txBody>
      </p:sp>
    </p:spTree>
    <p:extLst>
      <p:ext uri="{BB962C8B-B14F-4D97-AF65-F5344CB8AC3E}">
        <p14:creationId xmlns:p14="http://schemas.microsoft.com/office/powerpoint/2010/main" val="1356831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21</a:t>
            </a:fld>
            <a:endParaRPr lang="en-US" altLang="en-US" dirty="0"/>
          </a:p>
        </p:txBody>
      </p:sp>
    </p:spTree>
    <p:extLst>
      <p:ext uri="{BB962C8B-B14F-4D97-AF65-F5344CB8AC3E}">
        <p14:creationId xmlns:p14="http://schemas.microsoft.com/office/powerpoint/2010/main" val="220799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22</a:t>
            </a:fld>
            <a:endParaRPr lang="en-US" altLang="en-US" dirty="0"/>
          </a:p>
        </p:txBody>
      </p:sp>
    </p:spTree>
    <p:extLst>
      <p:ext uri="{BB962C8B-B14F-4D97-AF65-F5344CB8AC3E}">
        <p14:creationId xmlns:p14="http://schemas.microsoft.com/office/powerpoint/2010/main" val="220799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A0667B30-1076-1944-BC6C-00C4F8F517CD}" type="slidenum">
              <a:rPr lang="en-US" altLang="en-US" smtClean="0"/>
              <a:pPr>
                <a:defRPr/>
              </a:pPr>
              <a:t>23</a:t>
            </a:fld>
            <a:endParaRPr lang="en-US" altLang="en-US" dirty="0"/>
          </a:p>
        </p:txBody>
      </p:sp>
    </p:spTree>
    <p:extLst>
      <p:ext uri="{BB962C8B-B14F-4D97-AF65-F5344CB8AC3E}">
        <p14:creationId xmlns:p14="http://schemas.microsoft.com/office/powerpoint/2010/main" val="22079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a:xfrm>
            <a:off x="2396319" y="329308"/>
            <a:ext cx="3086292" cy="309201"/>
          </a:xfrm>
        </p:spPr>
        <p:txBody>
          <a:bodyPr/>
          <a:lstStyle/>
          <a:p>
            <a:pPr>
              <a:defRPr/>
            </a:pPr>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pPr>
              <a:defRPr/>
            </a:pPr>
            <a:fld id="{39D057C9-2299-094A-BADB-A06855FC0897}" type="slidenum">
              <a:rPr lang="en-US" altLang="en-US" smtClean="0"/>
              <a:pPr>
                <a:defRPr/>
              </a:pPr>
              <a:t>‹#›</a:t>
            </a:fld>
            <a:endParaRPr lang="en-US" alt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0B133A9-985A-2A4F-8C2C-BEEAA10D5E91}" type="slidenum">
              <a:rPr lang="en-US" altLang="en-US" smtClean="0"/>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030E73C-7785-2C41-A658-118D02768859}" type="slidenum">
              <a:rPr lang="en-US" altLang="en-US" smtClean="0"/>
              <a:pPr>
                <a:defRPr/>
              </a:pPr>
              <a:t>‹#›</a:t>
            </a:fld>
            <a:endParaRPr lang="en-US" alt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110B9A-E3FF-644C-B858-FE2A331B2D65}" type="slidenum">
              <a:rPr lang="en-US" altLang="en-US" smtClean="0"/>
              <a:pPr>
                <a:defRPr/>
              </a:pPr>
              <a:t>‹#›</a:t>
            </a:fld>
            <a:endParaRPr lang="en-US" alt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110A1B7-C16F-E94F-81F5-E5C84BEA2F1D}" type="slidenum">
              <a:rPr lang="en-US" altLang="en-US" smtClean="0"/>
              <a:pPr>
                <a:defRPr/>
              </a:pPr>
              <a:t>‹#›</a:t>
            </a:fld>
            <a:endParaRPr lang="en-US" alt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DDFB1F1-6B18-D040-B15A-6A89EF66056D}" type="slidenum">
              <a:rPr lang="en-US" altLang="en-US" smtClean="0"/>
              <a:pPr>
                <a:defRPr/>
              </a:pPr>
              <a:t>‹#›</a:t>
            </a:fld>
            <a:endParaRPr lang="en-US" alt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1AC6416-8668-8C4D-AEB3-70CFEB8D4214}" type="slidenum">
              <a:rPr lang="en-US" altLang="en-US" smtClean="0"/>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0183516-0399-CF49-9FC4-75EEE611C1D7}" type="slidenum">
              <a:rPr lang="en-US" altLang="en-US" smtClean="0"/>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2B0508B-E32D-9D45-AABB-89927602F0F4}" type="slidenum">
              <a:rPr lang="en-US" altLang="en-US" smtClean="0"/>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25F5B1E-BA2C-AB4C-ABA5-A6EAAC877485}" type="slidenum">
              <a:rPr lang="en-US" altLang="en-US" smtClean="0"/>
              <a:pPr>
                <a:defRPr/>
              </a:pPr>
              <a:t>‹#›</a:t>
            </a:fld>
            <a:endParaRPr lang="en-US" alt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endParaRPr lang="en-US" dirty="0"/>
          </a:p>
        </p:txBody>
      </p:sp>
      <p:sp>
        <p:nvSpPr>
          <p:cNvPr id="6" name="Footer Placeholder 5"/>
          <p:cNvSpPr>
            <a:spLocks noGrp="1"/>
          </p:cNvSpPr>
          <p:nvPr>
            <p:ph type="ftr" sz="quarter" idx="11"/>
          </p:nvPr>
        </p:nvSpPr>
        <p:spPr>
          <a:xfrm>
            <a:off x="1437530" y="318641"/>
            <a:ext cx="3251553" cy="320931"/>
          </a:xfrm>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994E25F-8EDB-9A4E-9834-A7987236ED1B}" type="slidenum">
              <a:rPr lang="en-US" altLang="en-US" smtClean="0"/>
              <a:pPr>
                <a:defRPr/>
              </a:pPr>
              <a:t>‹#›</a:t>
            </a:fld>
            <a:endParaRPr lang="en-US" alt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87A1AF61-9BA6-D64C-8B2D-F49BA0B7DCDB}" type="slidenum">
              <a:rPr lang="en-US" altLang="en-US" smtClean="0"/>
              <a:pPr>
                <a:defRPr/>
              </a:pPr>
              <a:t>‹#›</a:t>
            </a:fld>
            <a:endParaRPr lang="en-US" altLang="en-US" dirty="0"/>
          </a:p>
        </p:txBody>
      </p:sp>
    </p:spTree>
    <p:extLst>
      <p:ext uri="{BB962C8B-B14F-4D97-AF65-F5344CB8AC3E}">
        <p14:creationId xmlns:p14="http://schemas.microsoft.com/office/powerpoint/2010/main" val="1920831372"/>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stCondLst>
                                            <p:cond delay="0"/>
                                          </p:stCondLst>
                                        </p:cTn>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stCondLst>
                                            <p:cond delay="0"/>
                                          </p:stCondLst>
                                        </p:cTn>
                                        <p:tgtEl>
                                          <p:spTgt spid="3">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stCondLst>
                                            <p:cond delay="0"/>
                                          </p:stCondLst>
                                        </p:cTn>
                                        <p:tgtEl>
                                          <p:spTgt spid="3">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stCondLst>
                                            <p:cond delay="0"/>
                                          </p:stCondLst>
                                        </p:cTn>
                                        <p:tgtEl>
                                          <p:spTgt spid="3">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stCondLst>
                                            <p:cond delay="0"/>
                                          </p:stCondLst>
                                        </p:cTn>
                                        <p:tgtEl>
                                          <p:spTgt spid="3">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mklaw.net/" TargetMode="External"/><Relationship Id="rId4" Type="http://schemas.openxmlformats.org/officeDocument/2006/relationships/hyperlink" Target="mailto:info@kmklaw.net" TargetMode="External"/><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mailto:info@kmklaw.net"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http://www.kmklaw.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eaLnBrk="1" hangingPunct="1">
              <a:lnSpc>
                <a:spcPct val="80000"/>
              </a:lnSpc>
            </a:pPr>
            <a:r>
              <a:rPr lang="en-US" altLang="en-US" sz="3000" b="1" dirty="0"/>
              <a:t>Representation agreements &amp; ADULT GUARDIANSHIP </a:t>
            </a:r>
          </a:p>
        </p:txBody>
      </p:sp>
      <p:sp>
        <p:nvSpPr>
          <p:cNvPr id="2051" name="Rectangle 3"/>
          <p:cNvSpPr>
            <a:spLocks noGrp="1" noChangeArrowheads="1"/>
          </p:cNvSpPr>
          <p:nvPr>
            <p:ph idx="1"/>
          </p:nvPr>
        </p:nvSpPr>
        <p:spPr>
          <a:xfrm>
            <a:off x="471034" y="1993285"/>
            <a:ext cx="7543800" cy="3450613"/>
          </a:xfrm>
        </p:spPr>
        <p:txBody>
          <a:bodyPr rtlCol="0">
            <a:normAutofit/>
          </a:bodyPr>
          <a:lstStyle/>
          <a:p>
            <a:pPr marL="914400" lvl="2" indent="0" algn="ctr">
              <a:lnSpc>
                <a:spcPct val="80000"/>
              </a:lnSpc>
              <a:buNone/>
              <a:defRPr/>
            </a:pPr>
            <a:r>
              <a:rPr lang="en-US" sz="2000" b="1" dirty="0">
                <a:ea typeface="Arial" charset="0"/>
                <a:cs typeface="Arial" charset="0"/>
              </a:rPr>
              <a:t>In Association with Family Support Institute of BC</a:t>
            </a:r>
          </a:p>
          <a:p>
            <a:pPr marL="914400" lvl="2" indent="0" algn="ctr">
              <a:lnSpc>
                <a:spcPct val="80000"/>
              </a:lnSpc>
              <a:buNone/>
              <a:defRPr/>
            </a:pPr>
            <a:r>
              <a:rPr lang="en-US" sz="2000" b="1" dirty="0">
                <a:ea typeface="Arial" charset="0"/>
                <a:cs typeface="Arial" charset="0"/>
              </a:rPr>
              <a:t>January 18, 2018</a:t>
            </a:r>
          </a:p>
          <a:p>
            <a:pPr marL="914400" lvl="2" indent="0" algn="ctr">
              <a:lnSpc>
                <a:spcPct val="80000"/>
              </a:lnSpc>
              <a:buNone/>
              <a:defRPr/>
            </a:pPr>
            <a:endParaRPr lang="en-US" sz="2000" b="1" dirty="0">
              <a:ea typeface="Arial" charset="0"/>
              <a:cs typeface="Arial" charset="0"/>
            </a:endParaRPr>
          </a:p>
          <a:p>
            <a:pPr marL="914400" lvl="2" indent="0" algn="ctr">
              <a:lnSpc>
                <a:spcPct val="80000"/>
              </a:lnSpc>
              <a:buNone/>
              <a:defRPr/>
            </a:pPr>
            <a:r>
              <a:rPr lang="en-US" sz="2000" b="1" dirty="0">
                <a:ea typeface="Arial" charset="0"/>
                <a:cs typeface="Arial" charset="0"/>
              </a:rPr>
              <a:t>Presented By: </a:t>
            </a:r>
          </a:p>
          <a:p>
            <a:pPr marL="914400" lvl="2" indent="0" algn="ctr">
              <a:lnSpc>
                <a:spcPct val="80000"/>
              </a:lnSpc>
              <a:buNone/>
              <a:defRPr/>
            </a:pPr>
            <a:endParaRPr lang="en-US" sz="2000" b="1" dirty="0">
              <a:ea typeface="Arial" charset="0"/>
              <a:cs typeface="Arial" charset="0"/>
            </a:endParaRPr>
          </a:p>
          <a:p>
            <a:pPr marL="914400" lvl="2" indent="0" algn="ctr">
              <a:lnSpc>
                <a:spcPct val="80000"/>
              </a:lnSpc>
              <a:buNone/>
              <a:defRPr/>
            </a:pPr>
            <a:r>
              <a:rPr lang="en-US" sz="2000" b="1" dirty="0">
                <a:ea typeface="Arial" charset="0"/>
                <a:cs typeface="Arial" charset="0"/>
              </a:rPr>
              <a:t>SARAH WATSON of the PGT</a:t>
            </a:r>
          </a:p>
          <a:p>
            <a:pPr marL="914400" lvl="2" indent="0" algn="ctr">
              <a:lnSpc>
                <a:spcPct val="80000"/>
              </a:lnSpc>
              <a:buNone/>
              <a:defRPr/>
            </a:pPr>
            <a:r>
              <a:rPr lang="en-US" sz="2000" b="1" dirty="0">
                <a:ea typeface="Arial" charset="0"/>
                <a:cs typeface="Arial" charset="0"/>
              </a:rPr>
              <a:t>and</a:t>
            </a:r>
          </a:p>
        </p:txBody>
      </p:sp>
      <p:sp>
        <p:nvSpPr>
          <p:cNvPr id="7173" name="Text Box 8"/>
          <p:cNvSpPr txBox="1">
            <a:spLocks noChangeArrowheads="1"/>
          </p:cNvSpPr>
          <p:nvPr/>
        </p:nvSpPr>
        <p:spPr bwMode="auto">
          <a:xfrm>
            <a:off x="1381125" y="4066317"/>
            <a:ext cx="663370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ts val="1000"/>
              </a:spcBef>
              <a:buClr>
                <a:schemeClr val="accent1"/>
              </a:buClr>
              <a:buSzPct val="80000"/>
              <a:buFont typeface="Wingdings 3" charset="2"/>
              <a:buChar char=""/>
              <a:defRPr>
                <a:solidFill>
                  <a:srgbClr val="404040"/>
                </a:solidFill>
                <a:latin typeface="Trebuchet MS" charset="0"/>
              </a:defRPr>
            </a:lvl1pPr>
            <a:lvl2pPr marL="742950" indent="-285750">
              <a:spcBef>
                <a:spcPts val="1000"/>
              </a:spcBef>
              <a:buClr>
                <a:schemeClr val="accent1"/>
              </a:buClr>
              <a:buSzPct val="80000"/>
              <a:buFont typeface="Wingdings 3" charset="2"/>
              <a:buChar char=""/>
              <a:defRPr sz="1600">
                <a:solidFill>
                  <a:srgbClr val="404040"/>
                </a:solidFill>
                <a:latin typeface="Trebuchet MS" charset="0"/>
              </a:defRPr>
            </a:lvl2pPr>
            <a:lvl3pPr marL="1143000" indent="-228600">
              <a:spcBef>
                <a:spcPts val="1000"/>
              </a:spcBef>
              <a:buClr>
                <a:schemeClr val="accent1"/>
              </a:buClr>
              <a:buSzPct val="80000"/>
              <a:buFont typeface="Wingdings 3" charset="2"/>
              <a:buChar char=""/>
              <a:defRPr sz="1400">
                <a:solidFill>
                  <a:srgbClr val="404040"/>
                </a:solidFill>
                <a:latin typeface="Trebuchet MS" charset="0"/>
              </a:defRPr>
            </a:lvl3pPr>
            <a:lvl4pPr marL="1600200" indent="-228600">
              <a:spcBef>
                <a:spcPts val="1000"/>
              </a:spcBef>
              <a:buClr>
                <a:schemeClr val="accent1"/>
              </a:buClr>
              <a:buSzPct val="80000"/>
              <a:buFont typeface="Wingdings 3" charset="2"/>
              <a:buChar char=""/>
              <a:defRPr sz="1200">
                <a:solidFill>
                  <a:srgbClr val="404040"/>
                </a:solidFill>
                <a:latin typeface="Trebuchet MS" charset="0"/>
              </a:defRPr>
            </a:lvl4pPr>
            <a:lvl5pPr marL="2057400" indent="-228600">
              <a:spcBef>
                <a:spcPts val="1000"/>
              </a:spcBef>
              <a:buClr>
                <a:schemeClr val="accent1"/>
              </a:buClr>
              <a:buSzPct val="80000"/>
              <a:buFont typeface="Wingdings 3" charset="2"/>
              <a:buChar char=""/>
              <a:defRPr sz="1200">
                <a:solidFill>
                  <a:srgbClr val="404040"/>
                </a:solidFill>
                <a:latin typeface="Trebuchet MS" charset="0"/>
              </a:defRPr>
            </a:lvl5pPr>
            <a:lvl6pPr marL="25146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6pPr>
            <a:lvl7pPr marL="29718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7pPr>
            <a:lvl8pPr marL="34290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8pPr>
            <a:lvl9pPr marL="38862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9pPr>
          </a:lstStyle>
          <a:p>
            <a:pPr algn="ctr" eaLnBrk="1" hangingPunct="1">
              <a:lnSpc>
                <a:spcPct val="50000"/>
              </a:lnSpc>
              <a:spcBef>
                <a:spcPct val="50000"/>
              </a:spcBef>
              <a:buClrTx/>
              <a:buSzTx/>
              <a:buFontTx/>
              <a:buNone/>
            </a:pPr>
            <a:endParaRPr lang="en-US" altLang="en-US" sz="1200" b="1" dirty="0">
              <a:solidFill>
                <a:schemeClr val="tx1"/>
              </a:solidFill>
              <a:latin typeface="Arial" charset="0"/>
            </a:endParaRPr>
          </a:p>
          <a:p>
            <a:pPr algn="ctr" eaLnBrk="1" hangingPunct="1">
              <a:lnSpc>
                <a:spcPct val="50000"/>
              </a:lnSpc>
              <a:spcBef>
                <a:spcPct val="50000"/>
              </a:spcBef>
              <a:buClrTx/>
              <a:buSzTx/>
              <a:buFontTx/>
              <a:buNone/>
            </a:pPr>
            <a:r>
              <a:rPr lang="en-US" altLang="en-US" sz="2000" b="1" dirty="0">
                <a:solidFill>
                  <a:schemeClr val="tx1"/>
                </a:solidFill>
                <a:latin typeface="+mn-lt"/>
              </a:rPr>
              <a:t>KEN M. KRAMER, Q.C. , Principal &amp; Senior Associate</a:t>
            </a:r>
          </a:p>
          <a:p>
            <a:pPr algn="ctr" eaLnBrk="1" hangingPunct="1">
              <a:lnSpc>
                <a:spcPct val="50000"/>
              </a:lnSpc>
              <a:spcBef>
                <a:spcPct val="50000"/>
              </a:spcBef>
              <a:buClrTx/>
              <a:buSzTx/>
              <a:buFontTx/>
              <a:buNone/>
            </a:pPr>
            <a:endParaRPr lang="en-US" altLang="en-US" sz="1400" dirty="0">
              <a:solidFill>
                <a:schemeClr val="tx1"/>
              </a:solidFill>
              <a:latin typeface="+mn-lt"/>
            </a:endParaRPr>
          </a:p>
          <a:p>
            <a:pPr algn="ctr" eaLnBrk="1" hangingPunct="1">
              <a:lnSpc>
                <a:spcPct val="50000"/>
              </a:lnSpc>
              <a:spcBef>
                <a:spcPct val="50000"/>
              </a:spcBef>
              <a:buClrTx/>
              <a:buSzTx/>
              <a:buFontTx/>
              <a:buNone/>
            </a:pPr>
            <a:endParaRPr lang="en-US" altLang="en-US" sz="1400" dirty="0">
              <a:solidFill>
                <a:schemeClr val="tx1"/>
              </a:solidFill>
              <a:latin typeface="+mn-lt"/>
            </a:endParaRPr>
          </a:p>
          <a:p>
            <a:pPr algn="ctr" eaLnBrk="1" hangingPunct="1">
              <a:lnSpc>
                <a:spcPct val="50000"/>
              </a:lnSpc>
              <a:spcBef>
                <a:spcPct val="50000"/>
              </a:spcBef>
              <a:buClrTx/>
              <a:buSzTx/>
              <a:buFontTx/>
              <a:buNone/>
            </a:pPr>
            <a:r>
              <a:rPr lang="en-US" altLang="en-US" sz="1400" dirty="0">
                <a:solidFill>
                  <a:schemeClr val="tx1"/>
                </a:solidFill>
                <a:latin typeface="+mn-lt"/>
              </a:rPr>
              <a:t>Barristers &amp; Solicitors</a:t>
            </a:r>
          </a:p>
          <a:p>
            <a:pPr algn="ctr" eaLnBrk="1" hangingPunct="1">
              <a:lnSpc>
                <a:spcPct val="50000"/>
              </a:lnSpc>
              <a:spcBef>
                <a:spcPct val="50000"/>
              </a:spcBef>
              <a:buClrTx/>
              <a:buSzTx/>
              <a:buFontTx/>
              <a:buNone/>
            </a:pPr>
            <a:r>
              <a:rPr lang="en-US" altLang="en-US" sz="1400" dirty="0">
                <a:solidFill>
                  <a:schemeClr val="tx1"/>
                </a:solidFill>
                <a:latin typeface="+mn-lt"/>
              </a:rPr>
              <a:t>Park Place, Suite 500 – 666 Burrard Street</a:t>
            </a:r>
          </a:p>
          <a:p>
            <a:pPr algn="ctr" eaLnBrk="1" hangingPunct="1">
              <a:lnSpc>
                <a:spcPct val="50000"/>
              </a:lnSpc>
              <a:spcBef>
                <a:spcPct val="50000"/>
              </a:spcBef>
              <a:buClrTx/>
              <a:buSzTx/>
              <a:buFontTx/>
              <a:buNone/>
            </a:pPr>
            <a:r>
              <a:rPr lang="en-US" altLang="en-US" sz="1400" dirty="0">
                <a:solidFill>
                  <a:schemeClr val="tx1"/>
                </a:solidFill>
                <a:latin typeface="+mn-lt"/>
              </a:rPr>
              <a:t>Vancouver, BC, Canada  V6C 2X8</a:t>
            </a:r>
          </a:p>
          <a:p>
            <a:pPr algn="ctr" eaLnBrk="1" hangingPunct="1">
              <a:lnSpc>
                <a:spcPct val="50000"/>
              </a:lnSpc>
              <a:spcBef>
                <a:spcPct val="50000"/>
              </a:spcBef>
              <a:buClrTx/>
              <a:buSzTx/>
              <a:buFontTx/>
              <a:buNone/>
            </a:pPr>
            <a:r>
              <a:rPr lang="en-US" altLang="en-US" sz="1400" dirty="0">
                <a:solidFill>
                  <a:schemeClr val="tx1"/>
                </a:solidFill>
                <a:latin typeface="+mn-lt"/>
              </a:rPr>
              <a:t>Tel: (604) 990-0995 </a:t>
            </a:r>
          </a:p>
          <a:p>
            <a:pPr algn="ctr" eaLnBrk="1" hangingPunct="1">
              <a:lnSpc>
                <a:spcPct val="50000"/>
              </a:lnSpc>
              <a:spcBef>
                <a:spcPct val="50000"/>
              </a:spcBef>
              <a:buClrTx/>
              <a:buSzTx/>
              <a:buFontTx/>
              <a:buNone/>
            </a:pPr>
            <a:r>
              <a:rPr lang="en-US" altLang="en-US" sz="1400" dirty="0">
                <a:solidFill>
                  <a:schemeClr val="tx1"/>
                </a:solidFill>
                <a:latin typeface="+mn-lt"/>
                <a:hlinkClick r:id="rId3"/>
              </a:rPr>
              <a:t>www.kmklaw.net</a:t>
            </a:r>
            <a:r>
              <a:rPr lang="en-US" altLang="en-US" sz="1400" dirty="0">
                <a:solidFill>
                  <a:schemeClr val="tx1"/>
                </a:solidFill>
                <a:latin typeface="+mn-lt"/>
              </a:rPr>
              <a:t>   Email: </a:t>
            </a:r>
            <a:r>
              <a:rPr lang="en-US" altLang="en-US" sz="1400" dirty="0">
                <a:solidFill>
                  <a:schemeClr val="tx1"/>
                </a:solidFill>
                <a:latin typeface="+mn-lt"/>
                <a:hlinkClick r:id="rId4"/>
              </a:rPr>
              <a:t>info@kmklaw.net</a:t>
            </a:r>
            <a:endParaRPr lang="en-US" altLang="en-US" sz="1400" dirty="0">
              <a:solidFill>
                <a:schemeClr val="tx1"/>
              </a:solidFill>
              <a:latin typeface="+mn-lt"/>
            </a:endParaRPr>
          </a:p>
        </p:txBody>
      </p:sp>
      <p:sp>
        <p:nvSpPr>
          <p:cNvPr id="7174" name="Text Box 9"/>
          <p:cNvSpPr txBox="1">
            <a:spLocks noChangeArrowheads="1"/>
          </p:cNvSpPr>
          <p:nvPr/>
        </p:nvSpPr>
        <p:spPr bwMode="auto">
          <a:xfrm>
            <a:off x="1443491" y="2198448"/>
            <a:ext cx="3886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ts val="1000"/>
              </a:spcBef>
              <a:buClr>
                <a:schemeClr val="accent1"/>
              </a:buClr>
              <a:buSzPct val="80000"/>
              <a:buFont typeface="Wingdings 3" charset="2"/>
              <a:buChar char=""/>
              <a:defRPr>
                <a:solidFill>
                  <a:srgbClr val="404040"/>
                </a:solidFill>
                <a:latin typeface="Trebuchet MS" charset="0"/>
              </a:defRPr>
            </a:lvl1pPr>
            <a:lvl2pPr marL="742950" indent="-285750">
              <a:spcBef>
                <a:spcPts val="1000"/>
              </a:spcBef>
              <a:buClr>
                <a:schemeClr val="accent1"/>
              </a:buClr>
              <a:buSzPct val="80000"/>
              <a:buFont typeface="Wingdings 3" charset="2"/>
              <a:buChar char=""/>
              <a:defRPr sz="1600">
                <a:solidFill>
                  <a:srgbClr val="404040"/>
                </a:solidFill>
                <a:latin typeface="Trebuchet MS" charset="0"/>
              </a:defRPr>
            </a:lvl2pPr>
            <a:lvl3pPr marL="1143000" indent="-228600">
              <a:spcBef>
                <a:spcPts val="1000"/>
              </a:spcBef>
              <a:buClr>
                <a:schemeClr val="accent1"/>
              </a:buClr>
              <a:buSzPct val="80000"/>
              <a:buFont typeface="Wingdings 3" charset="2"/>
              <a:buChar char=""/>
              <a:defRPr sz="1400">
                <a:solidFill>
                  <a:srgbClr val="404040"/>
                </a:solidFill>
                <a:latin typeface="Trebuchet MS" charset="0"/>
              </a:defRPr>
            </a:lvl3pPr>
            <a:lvl4pPr marL="1600200" indent="-228600">
              <a:spcBef>
                <a:spcPts val="1000"/>
              </a:spcBef>
              <a:buClr>
                <a:schemeClr val="accent1"/>
              </a:buClr>
              <a:buSzPct val="80000"/>
              <a:buFont typeface="Wingdings 3" charset="2"/>
              <a:buChar char=""/>
              <a:defRPr sz="1200">
                <a:solidFill>
                  <a:srgbClr val="404040"/>
                </a:solidFill>
                <a:latin typeface="Trebuchet MS" charset="0"/>
              </a:defRPr>
            </a:lvl4pPr>
            <a:lvl5pPr marL="2057400" indent="-228600">
              <a:spcBef>
                <a:spcPts val="1000"/>
              </a:spcBef>
              <a:buClr>
                <a:schemeClr val="accent1"/>
              </a:buClr>
              <a:buSzPct val="80000"/>
              <a:buFont typeface="Wingdings 3" charset="2"/>
              <a:buChar char=""/>
              <a:defRPr sz="1200">
                <a:solidFill>
                  <a:srgbClr val="404040"/>
                </a:solidFill>
                <a:latin typeface="Trebuchet MS" charset="0"/>
              </a:defRPr>
            </a:lvl5pPr>
            <a:lvl6pPr marL="25146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6pPr>
            <a:lvl7pPr marL="29718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7pPr>
            <a:lvl8pPr marL="34290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8pPr>
            <a:lvl9pPr marL="38862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9pPr>
          </a:lstStyle>
          <a:p>
            <a:pPr algn="ctr" eaLnBrk="1" hangingPunct="1">
              <a:lnSpc>
                <a:spcPct val="50000"/>
              </a:lnSpc>
              <a:spcBef>
                <a:spcPct val="50000"/>
              </a:spcBef>
              <a:buClrTx/>
              <a:buSzTx/>
              <a:buFontTx/>
              <a:buNone/>
            </a:pPr>
            <a:endParaRPr lang="en-US" altLang="en-US" sz="1200" dirty="0">
              <a:solidFill>
                <a:schemeClr val="tx1"/>
              </a:solidFill>
              <a:latin typeface="Arial" charset="0"/>
            </a:endParaRPr>
          </a:p>
          <a:p>
            <a:pPr algn="ctr" eaLnBrk="1" hangingPunct="1">
              <a:lnSpc>
                <a:spcPct val="50000"/>
              </a:lnSpc>
              <a:spcBef>
                <a:spcPct val="50000"/>
              </a:spcBef>
              <a:buClrTx/>
              <a:buSzTx/>
              <a:buFontTx/>
              <a:buNone/>
            </a:pPr>
            <a:endParaRPr lang="en-US" altLang="en-US" sz="1200" dirty="0">
              <a:solidFill>
                <a:schemeClr val="tx1"/>
              </a:solidFill>
              <a:latin typeface="Arial"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91529" y="4639780"/>
            <a:ext cx="1612900" cy="3325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normAutofit/>
          </a:bodyPr>
          <a:lstStyle/>
          <a:p>
            <a:pPr algn="ctr" eaLnBrk="1" hangingPunct="1"/>
            <a:r>
              <a:rPr lang="en-US" altLang="en-US" dirty="0"/>
              <a:t>Standard Representation Agreement (Section 7)</a:t>
            </a:r>
          </a:p>
        </p:txBody>
      </p:sp>
      <p:sp>
        <p:nvSpPr>
          <p:cNvPr id="3" name="Content Placeholder 2"/>
          <p:cNvSpPr>
            <a:spLocks noGrp="1"/>
          </p:cNvSpPr>
          <p:nvPr>
            <p:ph idx="1"/>
          </p:nvPr>
        </p:nvSpPr>
        <p:spPr>
          <a:xfrm>
            <a:off x="1443491" y="2015733"/>
            <a:ext cx="6571343" cy="4004067"/>
          </a:xfrm>
        </p:spPr>
        <p:txBody>
          <a:bodyPr rtlCol="0">
            <a:noAutofit/>
          </a:bodyPr>
          <a:lstStyle/>
          <a:p>
            <a:pPr eaLnBrk="1" fontAlgn="auto" hangingPunct="1">
              <a:spcAft>
                <a:spcPts val="0"/>
              </a:spcAft>
              <a:defRPr/>
            </a:pPr>
            <a:r>
              <a:rPr lang="en-US" sz="1800" dirty="0"/>
              <a:t>Allows you to appoint someone you trust to help you make </a:t>
            </a:r>
            <a:r>
              <a:rPr lang="en-US" sz="1800" i="1" dirty="0"/>
              <a:t>routine</a:t>
            </a:r>
            <a:r>
              <a:rPr lang="en-US" sz="1800" dirty="0"/>
              <a:t> medical, personal care, financial, and legal decisions.</a:t>
            </a:r>
          </a:p>
          <a:p>
            <a:r>
              <a:rPr lang="en-US" sz="1800" dirty="0"/>
              <a:t>Section 7(1)(b) authorizes decisions concerning routine management of the adult’s financial affairs, including, subject to the regulations:</a:t>
            </a:r>
          </a:p>
          <a:p>
            <a:pPr lvl="1"/>
            <a:r>
              <a:rPr lang="en-US" sz="1800" dirty="0"/>
              <a:t>(i) payment of bills;</a:t>
            </a:r>
          </a:p>
          <a:p>
            <a:pPr lvl="1"/>
            <a:r>
              <a:rPr lang="en-US" sz="1800" dirty="0"/>
              <a:t>(ii) receipt and deposit of pension and other income;</a:t>
            </a:r>
          </a:p>
          <a:p>
            <a:pPr lvl="1"/>
            <a:r>
              <a:rPr lang="en-US" sz="1800" dirty="0"/>
              <a:t>(iii) purchases of food, accommodation and other services necessary for personal care; and</a:t>
            </a:r>
          </a:p>
          <a:p>
            <a:pPr lvl="1"/>
            <a:r>
              <a:rPr lang="en-US" sz="1800" dirty="0"/>
              <a:t>(iv) the making of investments.</a:t>
            </a:r>
          </a:p>
          <a:p>
            <a:pPr eaLnBrk="1" fontAlgn="auto" hangingPunct="1">
              <a:spcAft>
                <a:spcPts val="0"/>
              </a:spcAft>
              <a:defRPr/>
            </a:pP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Standard Representation Agreement (Section 7) con’t</a:t>
            </a:r>
            <a:endParaRPr lang="en-US" dirty="0"/>
          </a:p>
        </p:txBody>
      </p:sp>
      <p:sp>
        <p:nvSpPr>
          <p:cNvPr id="3" name="Content Placeholder 2"/>
          <p:cNvSpPr>
            <a:spLocks noGrp="1"/>
          </p:cNvSpPr>
          <p:nvPr>
            <p:ph idx="1"/>
          </p:nvPr>
        </p:nvSpPr>
        <p:spPr/>
        <p:txBody>
          <a:bodyPr>
            <a:normAutofit/>
          </a:bodyPr>
          <a:lstStyle/>
          <a:p>
            <a:pPr>
              <a:defRPr/>
            </a:pPr>
            <a:r>
              <a:rPr lang="en-US" dirty="0"/>
              <a:t>Not designed to deal with major financial decisions, such as purchasing or disposing of real property, or specified types of major health care decisions.</a:t>
            </a:r>
          </a:p>
          <a:p>
            <a:pPr>
              <a:defRPr/>
            </a:pPr>
            <a:r>
              <a:rPr lang="en-US" dirty="0"/>
              <a:t>You do not need to have full mental capacity to make a standard representation agreement (“diminished capacity”)</a:t>
            </a:r>
          </a:p>
          <a:p>
            <a:pPr>
              <a:defRPr/>
            </a:pPr>
            <a:r>
              <a:rPr lang="en-US" dirty="0"/>
              <a:t>Section 7 agreements are intended to allow for their preparation by a layperson without the help of a lawyer. </a:t>
            </a:r>
          </a:p>
          <a:p>
            <a:pPr>
              <a:defRPr/>
            </a:pPr>
            <a:r>
              <a:rPr lang="en-US" dirty="0"/>
              <a:t>Potential alternative to Committeeship. </a:t>
            </a:r>
          </a:p>
          <a:p>
            <a:endParaRPr lang="en-US" dirty="0"/>
          </a:p>
        </p:txBody>
      </p:sp>
    </p:spTree>
    <p:extLst>
      <p:ext uri="{BB962C8B-B14F-4D97-AF65-F5344CB8AC3E}">
        <p14:creationId xmlns:p14="http://schemas.microsoft.com/office/powerpoint/2010/main" val="721763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eaLnBrk="1" fontAlgn="auto" hangingPunct="1">
              <a:spcAft>
                <a:spcPts val="0"/>
              </a:spcAft>
              <a:defRPr/>
            </a:pPr>
            <a:r>
              <a:rPr lang="en-US" dirty="0"/>
              <a:t>Enhanced Representation Agreement (Section 9)</a:t>
            </a:r>
          </a:p>
        </p:txBody>
      </p:sp>
      <p:sp>
        <p:nvSpPr>
          <p:cNvPr id="3" name="Content Placeholder 2"/>
          <p:cNvSpPr>
            <a:spLocks noGrp="1"/>
          </p:cNvSpPr>
          <p:nvPr>
            <p:ph idx="1"/>
          </p:nvPr>
        </p:nvSpPr>
        <p:spPr>
          <a:xfrm>
            <a:off x="1295400" y="1853755"/>
            <a:ext cx="6934199" cy="4547045"/>
          </a:xfrm>
        </p:spPr>
        <p:txBody>
          <a:bodyPr rtlCol="0">
            <a:normAutofit fontScale="70000" lnSpcReduction="20000"/>
          </a:bodyPr>
          <a:lstStyle/>
          <a:p>
            <a:pPr>
              <a:defRPr/>
            </a:pPr>
            <a:r>
              <a:rPr lang="en-US" sz="3200" dirty="0"/>
              <a:t>Allows you to appoint someone you trust to make almost </a:t>
            </a:r>
            <a:r>
              <a:rPr lang="en-US" sz="3200" b="1" dirty="0"/>
              <a:t>all</a:t>
            </a:r>
            <a:r>
              <a:rPr lang="en-US" sz="3200" dirty="0"/>
              <a:t> health care and personal care decisions.</a:t>
            </a:r>
          </a:p>
          <a:p>
            <a:pPr>
              <a:defRPr/>
            </a:pPr>
            <a:r>
              <a:rPr lang="en-US" sz="3200" dirty="0"/>
              <a:t>Authorizes the representative to manage standard and broader health and personal care matters such as:</a:t>
            </a:r>
          </a:p>
          <a:p>
            <a:pPr lvl="1"/>
            <a:r>
              <a:rPr lang="en-US" sz="3200" dirty="0"/>
              <a:t>where the adult should live;</a:t>
            </a:r>
          </a:p>
          <a:p>
            <a:pPr lvl="1"/>
            <a:r>
              <a:rPr lang="en-US" sz="3200" dirty="0"/>
              <a:t>whether the adult should work;</a:t>
            </a:r>
          </a:p>
          <a:p>
            <a:pPr lvl="1"/>
            <a:r>
              <a:rPr lang="en-US" sz="3200" dirty="0"/>
              <a:t>whether the adult should participate in educational, social, vocational, or other activities;</a:t>
            </a:r>
          </a:p>
          <a:p>
            <a:pPr lvl="1"/>
            <a:r>
              <a:rPr lang="en-US" sz="3200" dirty="0"/>
              <a:t>giving or refusing consent for health care; </a:t>
            </a:r>
          </a:p>
          <a:p>
            <a:pPr lvl="1"/>
            <a:r>
              <a:rPr lang="en-US" sz="3200" dirty="0"/>
              <a:t>physically restraining or moving the adult; and</a:t>
            </a:r>
          </a:p>
          <a:p>
            <a:pPr lvl="1"/>
            <a:r>
              <a:rPr lang="en-US" sz="3200" dirty="0"/>
              <a:t>give advanced care and end of life instructions.</a:t>
            </a:r>
          </a:p>
          <a:p>
            <a:pPr eaLnBrk="1" fontAlgn="auto" hangingPunct="1">
              <a:spcAft>
                <a:spcPts val="0"/>
              </a:spcAft>
              <a:defRPr/>
            </a:pPr>
            <a:endParaRPr lang="en-US"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Executing a Representation agreement</a:t>
            </a:r>
          </a:p>
        </p:txBody>
      </p:sp>
      <p:sp>
        <p:nvSpPr>
          <p:cNvPr id="3" name="Content Placeholder 2"/>
          <p:cNvSpPr>
            <a:spLocks noGrp="1"/>
          </p:cNvSpPr>
          <p:nvPr>
            <p:ph idx="1"/>
          </p:nvPr>
        </p:nvSpPr>
        <p:spPr>
          <a:xfrm>
            <a:off x="1443491" y="2015733"/>
            <a:ext cx="6571344" cy="4232667"/>
          </a:xfrm>
        </p:spPr>
        <p:txBody>
          <a:bodyPr>
            <a:normAutofit/>
          </a:bodyPr>
          <a:lstStyle/>
          <a:p>
            <a:r>
              <a:rPr lang="en-US" dirty="0"/>
              <a:t>The </a:t>
            </a:r>
            <a:r>
              <a:rPr lang="en-US" i="1" dirty="0"/>
              <a:t>Representation Agreement Act</a:t>
            </a:r>
            <a:r>
              <a:rPr lang="en-US" dirty="0"/>
              <a:t> sets out procedures for the creation, execution, and performance of representation agreements. </a:t>
            </a:r>
          </a:p>
          <a:p>
            <a:r>
              <a:rPr lang="en-US" dirty="0"/>
              <a:t>Section 13 of the </a:t>
            </a:r>
            <a:r>
              <a:rPr lang="en-US" i="1" dirty="0"/>
              <a:t>Act</a:t>
            </a:r>
            <a:r>
              <a:rPr lang="en-US" dirty="0"/>
              <a:t> sets outlines the execution process:</a:t>
            </a:r>
          </a:p>
          <a:p>
            <a:pPr lvl="1">
              <a:buFont typeface="Wingdings" charset="2"/>
              <a:buChar char="Ø"/>
            </a:pPr>
            <a:r>
              <a:rPr lang="en-US" sz="2000" dirty="0"/>
              <a:t>The adult, the representative, and the monitor (if one is provided for) must all sign the agreement. The adult must sign in the presence of two witnesses, unless one of the witnesses is a lawyer or a member of the Society of Notaries Public of British Columbia. </a:t>
            </a:r>
          </a:p>
          <a:p>
            <a:endParaRPr lang="en-US" dirty="0"/>
          </a:p>
        </p:txBody>
      </p:sp>
    </p:spTree>
    <p:extLst>
      <p:ext uri="{BB962C8B-B14F-4D97-AF65-F5344CB8AC3E}">
        <p14:creationId xmlns:p14="http://schemas.microsoft.com/office/powerpoint/2010/main" val="1257636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Other planning options </a:t>
            </a:r>
          </a:p>
        </p:txBody>
      </p:sp>
      <p:sp>
        <p:nvSpPr>
          <p:cNvPr id="3" name="Content Placeholder 2"/>
          <p:cNvSpPr>
            <a:spLocks noGrp="1"/>
          </p:cNvSpPr>
          <p:nvPr>
            <p:ph idx="1"/>
          </p:nvPr>
        </p:nvSpPr>
        <p:spPr>
          <a:xfrm>
            <a:off x="1143000" y="1872290"/>
            <a:ext cx="7467600" cy="4842267"/>
          </a:xfrm>
        </p:spPr>
        <p:txBody>
          <a:bodyPr>
            <a:normAutofit fontScale="25000" lnSpcReduction="20000"/>
          </a:bodyPr>
          <a:lstStyle/>
          <a:p>
            <a:pPr fontAlgn="base">
              <a:buFont typeface="Wingdings" charset="2"/>
              <a:buChar char="Ø"/>
            </a:pPr>
            <a:r>
              <a:rPr lang="en-US" sz="6400" b="1" dirty="0"/>
              <a:t>Organ or Body Donation</a:t>
            </a:r>
            <a:endParaRPr lang="en-US" sz="6400" dirty="0"/>
          </a:p>
          <a:p>
            <a:pPr lvl="1" fontAlgn="base"/>
            <a:r>
              <a:rPr lang="en-US" sz="6400" dirty="0"/>
              <a:t>Donation for research or education purposes.   A consent is required for body donation while you are capable of understanding and must register your wishes with the Organ Donor Registry. </a:t>
            </a:r>
          </a:p>
          <a:p>
            <a:pPr fontAlgn="base">
              <a:buFont typeface="Wingdings" charset="2"/>
              <a:buChar char="Ø"/>
            </a:pPr>
            <a:r>
              <a:rPr lang="en-US" sz="6400" b="1" dirty="0"/>
              <a:t>Advance Directive</a:t>
            </a:r>
            <a:endParaRPr lang="en-US" sz="6400" dirty="0"/>
          </a:p>
          <a:p>
            <a:pPr lvl="1" fontAlgn="base"/>
            <a:r>
              <a:rPr lang="en-US" sz="6400" dirty="0"/>
              <a:t>As of September 1, 2011, BC has Advance Directive legislation that sets out a further method to give or refuse consent for health care you might be offered through written and clear instruction when you are mentally capable, to apply to a situation when you are not capable of informed consent.  An Advance Directive has limited use on its own. </a:t>
            </a:r>
          </a:p>
          <a:p>
            <a:pPr fontAlgn="base">
              <a:buFont typeface="Wingdings" charset="2"/>
              <a:buChar char="Ø"/>
            </a:pPr>
            <a:r>
              <a:rPr lang="en-US" sz="6400" b="1" dirty="0"/>
              <a:t>Medical Assistance in Dying</a:t>
            </a:r>
            <a:endParaRPr lang="en-US" sz="6400" dirty="0"/>
          </a:p>
          <a:p>
            <a:pPr lvl="1" fontAlgn="base"/>
            <a:r>
              <a:rPr lang="en-US" sz="6400" dirty="0"/>
              <a:t>As of June 17, 2016, Canada now has legislation that allows someone 18 years or older to request medical assistance in dying.  You must meet the eligibility criteria for your request to be considered and assistance provided. </a:t>
            </a:r>
          </a:p>
          <a:p>
            <a:endParaRPr lang="en-US" dirty="0"/>
          </a:p>
        </p:txBody>
      </p:sp>
    </p:spTree>
    <p:extLst>
      <p:ext uri="{BB962C8B-B14F-4D97-AF65-F5344CB8AC3E}">
        <p14:creationId xmlns:p14="http://schemas.microsoft.com/office/powerpoint/2010/main" val="1504391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eaLnBrk="1" fontAlgn="auto" hangingPunct="1">
              <a:spcAft>
                <a:spcPts val="0"/>
              </a:spcAft>
              <a:defRPr/>
            </a:pPr>
            <a:r>
              <a:rPr lang="en-US" dirty="0"/>
              <a:t>3. committeeship</a:t>
            </a:r>
            <a:br>
              <a:rPr lang="en-US" dirty="0"/>
            </a:br>
            <a:endParaRPr lang="en-US" dirty="0"/>
          </a:p>
        </p:txBody>
      </p:sp>
      <p:sp>
        <p:nvSpPr>
          <p:cNvPr id="72707" name="Content Placeholder 2"/>
          <p:cNvSpPr>
            <a:spLocks noGrp="1"/>
          </p:cNvSpPr>
          <p:nvPr>
            <p:ph idx="1"/>
          </p:nvPr>
        </p:nvSpPr>
        <p:spPr/>
        <p:txBody>
          <a:bodyPr>
            <a:normAutofit fontScale="92500" lnSpcReduction="10000"/>
          </a:bodyPr>
          <a:lstStyle/>
          <a:p>
            <a:pPr eaLnBrk="1" hangingPunct="1"/>
            <a:r>
              <a:rPr lang="en-US" altLang="en-US" sz="2400" dirty="0">
                <a:ea typeface="ＭＳ Ｐゴシック" charset="-128"/>
              </a:rPr>
              <a:t>What is a committee? A court appointed personal or property guardian with power to make personal, financial and/or legal decisions for an incapable adult.</a:t>
            </a:r>
          </a:p>
          <a:p>
            <a:pPr eaLnBrk="1" hangingPunct="1"/>
            <a:r>
              <a:rPr lang="en-US" altLang="en-US" sz="2400" dirty="0">
                <a:ea typeface="ＭＳ Ｐゴシック" charset="-128"/>
              </a:rPr>
              <a:t>Governing legislation is the </a:t>
            </a:r>
            <a:r>
              <a:rPr lang="en-US" altLang="en-US" sz="2400" i="1" dirty="0">
                <a:ea typeface="ＭＳ Ｐゴシック" charset="-128"/>
              </a:rPr>
              <a:t>Patients Property Act</a:t>
            </a:r>
            <a:r>
              <a:rPr lang="en-US" altLang="en-US" sz="2400" dirty="0">
                <a:ea typeface="ＭＳ Ｐゴシック" charset="-128"/>
              </a:rPr>
              <a:t> and this model of guardianship has not changed in half a century.</a:t>
            </a:r>
          </a:p>
          <a:p>
            <a:pPr eaLnBrk="1" hangingPunct="1"/>
            <a:r>
              <a:rPr lang="en-US" altLang="en-US" sz="2400" dirty="0">
                <a:ea typeface="ＭＳ Ｐゴシック" charset="-128"/>
              </a:rPr>
              <a:t>PGT may also be committee of estate by Certificate of Incapability issued under the </a:t>
            </a:r>
            <a:r>
              <a:rPr lang="en-US" altLang="en-US" sz="2400" i="1" dirty="0">
                <a:ea typeface="ＭＳ Ｐゴシック" charset="-128"/>
              </a:rPr>
              <a:t>Adult Guardianship Act.  </a:t>
            </a:r>
            <a:endParaRPr lang="en-US" altLang="en-US" sz="2400" dirty="0">
              <a:ea typeface="ＭＳ Ｐゴシック"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Who can be a committee?</a:t>
            </a:r>
          </a:p>
        </p:txBody>
      </p:sp>
      <p:sp>
        <p:nvSpPr>
          <p:cNvPr id="3" name="Content Placeholder 2"/>
          <p:cNvSpPr>
            <a:spLocks noGrp="1"/>
          </p:cNvSpPr>
          <p:nvPr>
            <p:ph idx="1"/>
          </p:nvPr>
        </p:nvSpPr>
        <p:spPr/>
        <p:txBody>
          <a:bodyPr>
            <a:normAutofit/>
          </a:bodyPr>
          <a:lstStyle/>
          <a:p>
            <a:r>
              <a:rPr lang="en-US" sz="2200" dirty="0"/>
              <a:t> A private committee - a family member, friend, trust company can apply to the court.</a:t>
            </a:r>
          </a:p>
          <a:p>
            <a:r>
              <a:rPr lang="en-US" sz="2200" dirty="0"/>
              <a:t>Where there are no family or friends who are willing and able to act as committee, the Public Guardian and Trustee (PGT) may apply or be appointed.</a:t>
            </a:r>
          </a:p>
          <a:p>
            <a:r>
              <a:rPr lang="en-US" sz="2200" dirty="0"/>
              <a:t>Considered a last resort measure when other options are unavailable.</a:t>
            </a:r>
          </a:p>
          <a:p>
            <a:endParaRPr lang="en-US" dirty="0"/>
          </a:p>
        </p:txBody>
      </p:sp>
    </p:spTree>
    <p:extLst>
      <p:ext uri="{BB962C8B-B14F-4D97-AF65-F5344CB8AC3E}">
        <p14:creationId xmlns:p14="http://schemas.microsoft.com/office/powerpoint/2010/main" val="41822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38200"/>
            <a:ext cx="6571343" cy="820635"/>
          </a:xfrm>
        </p:spPr>
        <p:txBody>
          <a:bodyPr>
            <a:normAutofit fontScale="90000"/>
          </a:bodyPr>
          <a:lstStyle/>
          <a:p>
            <a:pPr algn="ctr"/>
            <a:r>
              <a:rPr lang="en-US" dirty="0"/>
              <a:t>      Documents required for </a:t>
            </a:r>
            <a:br>
              <a:rPr lang="en-US" dirty="0"/>
            </a:br>
            <a:r>
              <a:rPr lang="en-US" dirty="0"/>
              <a:t>	COURT application	</a:t>
            </a:r>
          </a:p>
        </p:txBody>
      </p:sp>
      <p:sp>
        <p:nvSpPr>
          <p:cNvPr id="3" name="Content Placeholder 2"/>
          <p:cNvSpPr>
            <a:spLocks noGrp="1"/>
          </p:cNvSpPr>
          <p:nvPr>
            <p:ph idx="1"/>
          </p:nvPr>
        </p:nvSpPr>
        <p:spPr>
          <a:xfrm>
            <a:off x="1295400" y="1828801"/>
            <a:ext cx="7467600" cy="4191000"/>
          </a:xfrm>
        </p:spPr>
        <p:txBody>
          <a:bodyPr>
            <a:normAutofit/>
          </a:bodyPr>
          <a:lstStyle/>
          <a:p>
            <a:pPr marL="342900" indent="-342900">
              <a:buFont typeface="+mj-lt"/>
              <a:buAutoNum type="arabicPeriod"/>
            </a:pPr>
            <a:r>
              <a:rPr lang="en-US" dirty="0"/>
              <a:t>Two Medical Affidavits</a:t>
            </a:r>
          </a:p>
          <a:p>
            <a:pPr lvl="1"/>
            <a:r>
              <a:rPr lang="en-US" sz="2000" dirty="0"/>
              <a:t>Two physicians must swear an affidavit in support of their opinion that the patient is incapable (“person and/or estate”).</a:t>
            </a:r>
          </a:p>
          <a:p>
            <a:pPr lvl="1"/>
            <a:r>
              <a:rPr lang="en-US" sz="2000" dirty="0"/>
              <a:t>Diagnosis, clinical findings, prognosis required.</a:t>
            </a:r>
            <a:endParaRPr lang="en-US" sz="2000" b="1" dirty="0"/>
          </a:p>
          <a:p>
            <a:pPr marL="457200" indent="-457200">
              <a:buFont typeface="+mj-lt"/>
              <a:buAutoNum type="arabicPeriod"/>
            </a:pPr>
            <a:r>
              <a:rPr lang="en-US" dirty="0"/>
              <a:t>Affidavit of Kindred and Fortune (Form 3, Patients Property Act Rules)</a:t>
            </a:r>
          </a:p>
          <a:p>
            <a:pPr lvl="1"/>
            <a:r>
              <a:rPr lang="en-US" sz="2000" dirty="0"/>
              <a:t>Petitioner’s affidavit provides personal information about the patient such as the patient’s age, living arrangements, income, assets, expenses, and liabilities. </a:t>
            </a:r>
          </a:p>
          <a:p>
            <a:pPr lvl="1"/>
            <a:endParaRPr lang="en-US" sz="2200" b="1" dirty="0"/>
          </a:p>
          <a:p>
            <a:pPr lvl="1"/>
            <a:endParaRPr lang="en-US" sz="2200" b="1" dirty="0"/>
          </a:p>
          <a:p>
            <a:pPr lvl="1"/>
            <a:endParaRPr lang="en-US" dirty="0"/>
          </a:p>
          <a:p>
            <a:pPr lvl="1"/>
            <a:endParaRPr lang="en-US" dirty="0"/>
          </a:p>
          <a:p>
            <a:endParaRPr lang="en-US" dirty="0"/>
          </a:p>
        </p:txBody>
      </p:sp>
    </p:spTree>
    <p:extLst>
      <p:ext uri="{BB962C8B-B14F-4D97-AF65-F5344CB8AC3E}">
        <p14:creationId xmlns:p14="http://schemas.microsoft.com/office/powerpoint/2010/main" val="4233820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Duties and responsibilities of a committee </a:t>
            </a:r>
          </a:p>
        </p:txBody>
      </p:sp>
      <p:sp>
        <p:nvSpPr>
          <p:cNvPr id="3" name="Content Placeholder 2"/>
          <p:cNvSpPr>
            <a:spLocks noGrp="1"/>
          </p:cNvSpPr>
          <p:nvPr>
            <p:ph idx="1"/>
          </p:nvPr>
        </p:nvSpPr>
        <p:spPr>
          <a:xfrm>
            <a:off x="990600" y="2015733"/>
            <a:ext cx="7543799" cy="3851667"/>
          </a:xfrm>
        </p:spPr>
        <p:txBody>
          <a:bodyPr>
            <a:normAutofit fontScale="92500" lnSpcReduction="20000"/>
          </a:bodyPr>
          <a:lstStyle/>
          <a:p>
            <a:r>
              <a:rPr lang="en-US" dirty="0"/>
              <a:t>The </a:t>
            </a:r>
            <a:r>
              <a:rPr lang="en-US" i="1" dirty="0"/>
              <a:t>Patients Property Act </a:t>
            </a:r>
            <a:r>
              <a:rPr lang="en-US" dirty="0"/>
              <a:t>gives very little direction on the duties and responsibilities of a committee.  </a:t>
            </a:r>
          </a:p>
          <a:p>
            <a:pPr lvl="1"/>
            <a:r>
              <a:rPr lang="en-US" dirty="0"/>
              <a:t>Section 15 - A Committee has all the rights, privileges and powers the person would have if he or she had capacity. </a:t>
            </a:r>
          </a:p>
          <a:p>
            <a:pPr lvl="1"/>
            <a:r>
              <a:rPr lang="en-US" dirty="0"/>
              <a:t>Section 18 – Powers must be for the benefit of the person and his or her family, having regard to the nature and value of the person’s property and their circumstances and needs and those of his or her family.</a:t>
            </a:r>
          </a:p>
          <a:p>
            <a:pPr lvl="1"/>
            <a:r>
              <a:rPr lang="en-US" dirty="0"/>
              <a:t>Section 18(2) – A committee must, to the extent reasonable, foster the independence of the patient and encourage the patient’s involvement in any decision making.</a:t>
            </a:r>
          </a:p>
          <a:p>
            <a:r>
              <a:rPr lang="en-US" dirty="0"/>
              <a:t>The Court has discretion to place limits on any rights, privileges and powers that the Committee could otherwise exercise, including requiring the written consent of the PGT prior to the committee’s exercise of any right, privilege or power.</a:t>
            </a:r>
          </a:p>
        </p:txBody>
      </p:sp>
    </p:spTree>
    <p:extLst>
      <p:ext uri="{BB962C8B-B14F-4D97-AF65-F5344CB8AC3E}">
        <p14:creationId xmlns:p14="http://schemas.microsoft.com/office/powerpoint/2010/main" val="96016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Other resources</a:t>
            </a:r>
          </a:p>
        </p:txBody>
      </p:sp>
      <p:sp>
        <p:nvSpPr>
          <p:cNvPr id="3" name="Content Placeholder 2"/>
          <p:cNvSpPr>
            <a:spLocks noGrp="1"/>
          </p:cNvSpPr>
          <p:nvPr>
            <p:ph idx="1"/>
          </p:nvPr>
        </p:nvSpPr>
        <p:spPr>
          <a:xfrm>
            <a:off x="1443491" y="2015733"/>
            <a:ext cx="6571343" cy="3851667"/>
          </a:xfrm>
        </p:spPr>
        <p:txBody>
          <a:bodyPr>
            <a:noAutofit/>
          </a:bodyPr>
          <a:lstStyle/>
          <a:p>
            <a:r>
              <a:rPr lang="en-CA" dirty="0"/>
              <a:t>PGT Committee Handbook</a:t>
            </a:r>
          </a:p>
          <a:p>
            <a:pPr lvl="1"/>
            <a:r>
              <a:rPr lang="en-CA" sz="2000" dirty="0"/>
              <a:t>Committee is a fiduciary</a:t>
            </a:r>
          </a:p>
          <a:p>
            <a:pPr lvl="1"/>
            <a:r>
              <a:rPr lang="en-CA" sz="2000" dirty="0"/>
              <a:t>Extent of authority – cannot estate plan, do a new will, vote, contract for marriage, act for the adult in criminal proceedings</a:t>
            </a:r>
          </a:p>
          <a:p>
            <a:pPr lvl="1"/>
            <a:r>
              <a:rPr lang="en-CA" sz="2000" dirty="0"/>
              <a:t>If the patient dies</a:t>
            </a:r>
          </a:p>
          <a:p>
            <a:pPr lvl="1"/>
            <a:r>
              <a:rPr lang="en-CA" sz="2000" dirty="0"/>
              <a:t>“To do” list</a:t>
            </a:r>
          </a:p>
          <a:p>
            <a:r>
              <a:rPr lang="en-CA" dirty="0"/>
              <a:t>Account Submission Package</a:t>
            </a:r>
          </a:p>
          <a:p>
            <a:r>
              <a:rPr lang="en-CA" dirty="0"/>
              <a:t>PGT website – www.trustee.bc.ca</a:t>
            </a:r>
          </a:p>
        </p:txBody>
      </p:sp>
    </p:spTree>
    <p:extLst>
      <p:ext uri="{BB962C8B-B14F-4D97-AF65-F5344CB8AC3E}">
        <p14:creationId xmlns:p14="http://schemas.microsoft.com/office/powerpoint/2010/main" val="132232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4838" cy="1187450"/>
          </a:xfrm>
        </p:spPr>
        <p:txBody>
          <a:bodyPr>
            <a:normAutofit/>
          </a:bodyPr>
          <a:lstStyle/>
          <a:p>
            <a:pPr algn="ctr" eaLnBrk="1" hangingPunct="1"/>
            <a:r>
              <a:rPr lang="en-US" altLang="en-US" sz="3500" dirty="0"/>
              <a:t/>
            </a:r>
            <a:br>
              <a:rPr lang="en-US" altLang="en-US" sz="3500" dirty="0"/>
            </a:br>
            <a:r>
              <a:rPr lang="en-US" altLang="en-US" sz="3500" b="1" dirty="0"/>
              <a:t>ABOUT KEN</a:t>
            </a:r>
          </a:p>
        </p:txBody>
      </p:sp>
      <p:sp>
        <p:nvSpPr>
          <p:cNvPr id="287747" name="Rectangle 3"/>
          <p:cNvSpPr>
            <a:spLocks noGrp="1" noChangeArrowheads="1"/>
          </p:cNvSpPr>
          <p:nvPr>
            <p:ph idx="1"/>
          </p:nvPr>
        </p:nvSpPr>
        <p:spPr>
          <a:xfrm>
            <a:off x="1219200" y="1676400"/>
            <a:ext cx="7388225" cy="4497388"/>
          </a:xfrm>
        </p:spPr>
        <p:txBody>
          <a:bodyPr rtlCol="0">
            <a:normAutofit/>
          </a:bodyPr>
          <a:lstStyle/>
          <a:p>
            <a:pPr eaLnBrk="1" fontAlgn="auto" hangingPunct="1">
              <a:lnSpc>
                <a:spcPct val="90000"/>
              </a:lnSpc>
              <a:spcAft>
                <a:spcPts val="0"/>
              </a:spcAft>
              <a:buFont typeface="Wingdings 3" charset="2"/>
              <a:buChar char=""/>
              <a:defRPr/>
            </a:pPr>
            <a:endParaRPr lang="en-US" sz="2400" dirty="0"/>
          </a:p>
          <a:p>
            <a:pPr eaLnBrk="1" fontAlgn="auto" hangingPunct="1">
              <a:lnSpc>
                <a:spcPct val="90000"/>
              </a:lnSpc>
              <a:spcAft>
                <a:spcPts val="0"/>
              </a:spcAft>
              <a:buFont typeface="Wingdings" charset="2"/>
              <a:buChar char="Ø"/>
              <a:defRPr/>
            </a:pPr>
            <a:r>
              <a:rPr lang="en-US" sz="2200" dirty="0"/>
              <a:t>Over 20 years experience practicing exclusively in the area of estates &amp; trusts law, including estate planning, administration, litigation, elder law and mediation</a:t>
            </a:r>
          </a:p>
          <a:p>
            <a:pPr eaLnBrk="1" fontAlgn="auto" hangingPunct="1">
              <a:lnSpc>
                <a:spcPct val="90000"/>
              </a:lnSpc>
              <a:spcAft>
                <a:spcPts val="0"/>
              </a:spcAft>
              <a:buFont typeface="Wingdings" charset="2"/>
              <a:buChar char="Ø"/>
              <a:defRPr/>
            </a:pPr>
            <a:r>
              <a:rPr lang="en-US" sz="2200" dirty="0"/>
              <a:t>Strong relationship with the disability community and other related stakeholders</a:t>
            </a:r>
          </a:p>
          <a:p>
            <a:pPr eaLnBrk="1" fontAlgn="auto" hangingPunct="1">
              <a:lnSpc>
                <a:spcPct val="90000"/>
              </a:lnSpc>
              <a:spcAft>
                <a:spcPts val="0"/>
              </a:spcAft>
              <a:buFont typeface="Wingdings" charset="2"/>
              <a:buChar char="Ø"/>
              <a:defRPr/>
            </a:pPr>
            <a:r>
              <a:rPr lang="en-US" sz="2200" dirty="0"/>
              <a:t>Current Chair of the BC Centre for Elder Advocacy And Support</a:t>
            </a:r>
          </a:p>
          <a:p>
            <a:pPr>
              <a:lnSpc>
                <a:spcPct val="90000"/>
              </a:lnSpc>
              <a:buFont typeface="Wingdings" charset="2"/>
              <a:buChar char="Ø"/>
              <a:defRPr/>
            </a:pPr>
            <a:r>
              <a:rPr lang="en-US" sz="2200" dirty="0"/>
              <a:t>Past Chair of the Emergency Medical Assistants Licensing    Board (Province of BC Cabinet Appointment) and National Board of Directors of Muscular Dystrophy Canada</a:t>
            </a:r>
          </a:p>
        </p:txBody>
      </p:sp>
      <p:sp>
        <p:nvSpPr>
          <p:cNvPr id="2" name="TextBox 1"/>
          <p:cNvSpPr txBox="1"/>
          <p:nvPr/>
        </p:nvSpPr>
        <p:spPr>
          <a:xfrm>
            <a:off x="481914" y="6474941"/>
            <a:ext cx="184731" cy="369332"/>
          </a:xfrm>
          <a:prstGeom prst="rect">
            <a:avLst/>
          </a:prstGeom>
          <a:noFill/>
        </p:spPr>
        <p:txBody>
          <a:bodyPr wrap="none" rtlCol="0">
            <a:spAutoFit/>
          </a:bodyPr>
          <a:lstStyle/>
          <a:p>
            <a:endParaRPr lang="en-US" dirty="0"/>
          </a:p>
        </p:txBody>
      </p:sp>
      <p:sp>
        <p:nvSpPr>
          <p:cNvPr id="3" name="TextBox 2"/>
          <p:cNvSpPr txBox="1"/>
          <p:nvPr/>
        </p:nvSpPr>
        <p:spPr>
          <a:xfrm>
            <a:off x="210065" y="632665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9969180"/>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Effect of Committeeship on Planning Documents</a:t>
            </a:r>
          </a:p>
        </p:txBody>
      </p:sp>
      <p:sp>
        <p:nvSpPr>
          <p:cNvPr id="3" name="Content Placeholder 2"/>
          <p:cNvSpPr>
            <a:spLocks noGrp="1"/>
          </p:cNvSpPr>
          <p:nvPr>
            <p:ph idx="1"/>
          </p:nvPr>
        </p:nvSpPr>
        <p:spPr>
          <a:xfrm>
            <a:off x="1371601" y="2015733"/>
            <a:ext cx="6643234" cy="3927867"/>
          </a:xfrm>
        </p:spPr>
        <p:txBody>
          <a:bodyPr>
            <a:normAutofit/>
          </a:bodyPr>
          <a:lstStyle/>
          <a:p>
            <a:r>
              <a:rPr lang="en-US" sz="2200" dirty="0"/>
              <a:t>When the PGT is appointed Committee of Estate and that person becomes an incapable adult by certificate of incapability, every power of attorney given and every representation agreement made by a person is </a:t>
            </a:r>
            <a:r>
              <a:rPr lang="en-US" sz="2200" i="1" dirty="0"/>
              <a:t>suspended</a:t>
            </a:r>
            <a:r>
              <a:rPr lang="en-US" sz="2200" dirty="0"/>
              <a:t>.</a:t>
            </a:r>
          </a:p>
          <a:p>
            <a:r>
              <a:rPr lang="en-US" sz="2200" dirty="0"/>
              <a:t>A Court appointment of a committee terminates all power of attorney and representation agreement documents</a:t>
            </a:r>
            <a:r>
              <a:rPr lang="en-US" dirty="0"/>
              <a:t>. </a:t>
            </a:r>
          </a:p>
        </p:txBody>
      </p:sp>
    </p:spTree>
    <p:extLst>
      <p:ext uri="{BB962C8B-B14F-4D97-AF65-F5344CB8AC3E}">
        <p14:creationId xmlns:p14="http://schemas.microsoft.com/office/powerpoint/2010/main" val="691535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Pros of committeeship</a:t>
            </a:r>
          </a:p>
        </p:txBody>
      </p:sp>
      <p:sp>
        <p:nvSpPr>
          <p:cNvPr id="3" name="Content Placeholder 2"/>
          <p:cNvSpPr>
            <a:spLocks noGrp="1"/>
          </p:cNvSpPr>
          <p:nvPr>
            <p:ph idx="1"/>
          </p:nvPr>
        </p:nvSpPr>
        <p:spPr>
          <a:xfrm>
            <a:off x="1443491" y="2015733"/>
            <a:ext cx="6571343" cy="3927867"/>
          </a:xfrm>
        </p:spPr>
        <p:txBody>
          <a:bodyPr>
            <a:normAutofit/>
          </a:bodyPr>
          <a:lstStyle/>
          <a:p>
            <a:pPr>
              <a:buFont typeface="Arial" charset="0"/>
              <a:buChar char="•"/>
            </a:pPr>
            <a:r>
              <a:rPr lang="en-US" altLang="en-US" sz="2200" dirty="0">
                <a:ea typeface="ＭＳ Ｐゴシック" charset="-128"/>
              </a:rPr>
              <a:t>Full protection to the adult.</a:t>
            </a:r>
          </a:p>
          <a:p>
            <a:pPr>
              <a:buFont typeface="Arial" charset="0"/>
              <a:buChar char="•"/>
            </a:pPr>
            <a:r>
              <a:rPr lang="en-US" altLang="en-US" sz="2200" dirty="0">
                <a:ea typeface="ＭＳ Ｐゴシック" charset="-128"/>
              </a:rPr>
              <a:t>Useful if there are real concerns for the safety and financial security of the adult.  </a:t>
            </a:r>
          </a:p>
          <a:p>
            <a:pPr>
              <a:buFont typeface="Arial" charset="0"/>
              <a:buChar char="•"/>
            </a:pPr>
            <a:r>
              <a:rPr lang="en-US" sz="2200" dirty="0">
                <a:ea typeface="ＭＳ Ｐゴシック" charset="-128"/>
              </a:rPr>
              <a:t>Assists people who cannot avail themselves of the other planning tools. </a:t>
            </a:r>
          </a:p>
          <a:p>
            <a:pPr>
              <a:buFont typeface="Arial" charset="0"/>
              <a:buChar char="•"/>
            </a:pPr>
            <a:r>
              <a:rPr lang="en-US" sz="2200" dirty="0"/>
              <a:t>Oversight of the PGT. </a:t>
            </a:r>
          </a:p>
          <a:p>
            <a:pPr>
              <a:buFont typeface="Arial" charset="0"/>
              <a:buChar char="•"/>
            </a:pPr>
            <a:endParaRPr lang="en-US" sz="2400" dirty="0"/>
          </a:p>
          <a:p>
            <a:endParaRPr lang="en-US" dirty="0"/>
          </a:p>
        </p:txBody>
      </p:sp>
    </p:spTree>
    <p:extLst>
      <p:ext uri="{BB962C8B-B14F-4D97-AF65-F5344CB8AC3E}">
        <p14:creationId xmlns:p14="http://schemas.microsoft.com/office/powerpoint/2010/main" val="3413326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 of committeeship</a:t>
            </a:r>
          </a:p>
        </p:txBody>
      </p:sp>
      <p:sp>
        <p:nvSpPr>
          <p:cNvPr id="3" name="Content Placeholder 2"/>
          <p:cNvSpPr>
            <a:spLocks noGrp="1"/>
          </p:cNvSpPr>
          <p:nvPr>
            <p:ph idx="1"/>
          </p:nvPr>
        </p:nvSpPr>
        <p:spPr>
          <a:xfrm>
            <a:off x="1443491" y="2015733"/>
            <a:ext cx="6571343" cy="3927867"/>
          </a:xfrm>
        </p:spPr>
        <p:txBody>
          <a:bodyPr>
            <a:normAutofit/>
          </a:bodyPr>
          <a:lstStyle/>
          <a:p>
            <a:pPr>
              <a:buFont typeface="Arial" charset="0"/>
              <a:buChar char="•"/>
            </a:pPr>
            <a:r>
              <a:rPr lang="en-US" altLang="en-US" sz="2200" dirty="0">
                <a:ea typeface="ＭＳ Ｐゴシック" charset="-128"/>
              </a:rPr>
              <a:t>Expensive.</a:t>
            </a:r>
          </a:p>
          <a:p>
            <a:pPr>
              <a:buFont typeface="Arial" charset="0"/>
              <a:buChar char="•"/>
            </a:pPr>
            <a:r>
              <a:rPr lang="en-US" altLang="en-US" sz="2200" dirty="0">
                <a:ea typeface="ＭＳ Ｐゴシック" charset="-128"/>
              </a:rPr>
              <a:t>Lack of privacy.</a:t>
            </a:r>
          </a:p>
          <a:p>
            <a:pPr>
              <a:buFont typeface="Arial" charset="0"/>
              <a:buChar char="•"/>
            </a:pPr>
            <a:r>
              <a:rPr lang="en-US" altLang="en-US" sz="2200" dirty="0">
                <a:ea typeface="ＭＳ Ｐゴシック" charset="-128"/>
              </a:rPr>
              <a:t>Adult’s autonomy removed.</a:t>
            </a:r>
          </a:p>
          <a:p>
            <a:pPr>
              <a:buFont typeface="Arial" charset="0"/>
              <a:buChar char="•"/>
            </a:pPr>
            <a:r>
              <a:rPr lang="en-US" altLang="en-US" sz="2200" dirty="0">
                <a:ea typeface="ＭＳ Ｐゴシック" charset="-128"/>
              </a:rPr>
              <a:t>Not easily reversed;  will always require a committee.</a:t>
            </a:r>
          </a:p>
          <a:p>
            <a:pPr>
              <a:buFont typeface="Arial" charset="0"/>
              <a:buChar char="•"/>
            </a:pPr>
            <a:r>
              <a:rPr lang="en-US" sz="2200" dirty="0">
                <a:ea typeface="ＭＳ Ｐゴシック" charset="-128"/>
              </a:rPr>
              <a:t>PGT is default committee.</a:t>
            </a:r>
          </a:p>
          <a:p>
            <a:pPr>
              <a:buFont typeface="Arial" charset="0"/>
              <a:buChar char="•"/>
            </a:pPr>
            <a:r>
              <a:rPr lang="en-US" sz="2200" dirty="0"/>
              <a:t>Oversight of the PGT.</a:t>
            </a:r>
          </a:p>
          <a:p>
            <a:pPr>
              <a:buFont typeface="Arial" charset="0"/>
              <a:buChar char="•"/>
            </a:pPr>
            <a:endParaRPr lang="en-US" sz="2400" dirty="0"/>
          </a:p>
          <a:p>
            <a:endParaRPr lang="en-US" dirty="0"/>
          </a:p>
        </p:txBody>
      </p:sp>
    </p:spTree>
    <p:extLst>
      <p:ext uri="{BB962C8B-B14F-4D97-AF65-F5344CB8AC3E}">
        <p14:creationId xmlns:p14="http://schemas.microsoft.com/office/powerpoint/2010/main" val="1853155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 a committee Necessary?</a:t>
            </a:r>
          </a:p>
        </p:txBody>
      </p:sp>
      <p:sp>
        <p:nvSpPr>
          <p:cNvPr id="3" name="Content Placeholder 2"/>
          <p:cNvSpPr>
            <a:spLocks noGrp="1"/>
          </p:cNvSpPr>
          <p:nvPr>
            <p:ph idx="1"/>
          </p:nvPr>
        </p:nvSpPr>
        <p:spPr>
          <a:xfrm>
            <a:off x="1443491" y="2015733"/>
            <a:ext cx="6571343" cy="3927867"/>
          </a:xfrm>
        </p:spPr>
        <p:txBody>
          <a:bodyPr>
            <a:normAutofit/>
          </a:bodyPr>
          <a:lstStyle/>
          <a:p>
            <a:pPr>
              <a:buFont typeface="Arial" charset="0"/>
              <a:buChar char="•"/>
            </a:pPr>
            <a:r>
              <a:rPr lang="en-US" sz="2400" dirty="0"/>
              <a:t>Test under the </a:t>
            </a:r>
            <a:r>
              <a:rPr lang="en-US" sz="2400" i="1" dirty="0"/>
              <a:t>Adult Guardianship Act </a:t>
            </a:r>
            <a:r>
              <a:rPr lang="en-US" sz="2400" dirty="0"/>
              <a:t>for the appointment of the PGT:</a:t>
            </a:r>
          </a:p>
          <a:p>
            <a:pPr lvl="1">
              <a:buFont typeface="Arial" charset="0"/>
              <a:buChar char="•"/>
            </a:pPr>
            <a:r>
              <a:rPr lang="en-US" dirty="0"/>
              <a:t>Adult needs to make decisions about their financial affairs;</a:t>
            </a:r>
          </a:p>
          <a:p>
            <a:pPr lvl="1">
              <a:buFont typeface="Arial" charset="0"/>
              <a:buChar char="•"/>
            </a:pPr>
            <a:r>
              <a:rPr lang="en-US" dirty="0"/>
              <a:t>Adult is incapable of making those decisions;</a:t>
            </a:r>
          </a:p>
          <a:p>
            <a:pPr lvl="1">
              <a:buFont typeface="Arial" charset="0"/>
              <a:buChar char="•"/>
            </a:pPr>
            <a:r>
              <a:rPr lang="en-US" dirty="0"/>
              <a:t>Adult would benefit from the assistance and protection of a statutory property guardian;</a:t>
            </a:r>
          </a:p>
          <a:p>
            <a:pPr lvl="1">
              <a:buFont typeface="Arial" charset="0"/>
              <a:buChar char="•"/>
            </a:pPr>
            <a:r>
              <a:rPr lang="en-US" dirty="0"/>
              <a:t>The needs of the adult would not be sufficiently met by alternative means of assistance; and</a:t>
            </a:r>
          </a:p>
          <a:p>
            <a:pPr lvl="1">
              <a:buFont typeface="Arial" charset="0"/>
              <a:buChar char="•"/>
            </a:pPr>
            <a:r>
              <a:rPr lang="en-US" dirty="0"/>
              <a:t>Adult has not granted power over all the adult’s financial affairs to an attorney under they have but the attorney not complying with duties.</a:t>
            </a:r>
          </a:p>
          <a:p>
            <a:endParaRPr lang="en-US" dirty="0"/>
          </a:p>
        </p:txBody>
      </p:sp>
    </p:spTree>
    <p:extLst>
      <p:ext uri="{BB962C8B-B14F-4D97-AF65-F5344CB8AC3E}">
        <p14:creationId xmlns:p14="http://schemas.microsoft.com/office/powerpoint/2010/main" val="3438078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 a committee Necessary (Con’t)?</a:t>
            </a:r>
          </a:p>
        </p:txBody>
      </p:sp>
      <p:sp>
        <p:nvSpPr>
          <p:cNvPr id="3" name="Content Placeholder 2"/>
          <p:cNvSpPr>
            <a:spLocks noGrp="1"/>
          </p:cNvSpPr>
          <p:nvPr>
            <p:ph idx="1"/>
          </p:nvPr>
        </p:nvSpPr>
        <p:spPr>
          <a:xfrm>
            <a:off x="1443491" y="2015733"/>
            <a:ext cx="6571343" cy="3927867"/>
          </a:xfrm>
        </p:spPr>
        <p:txBody>
          <a:bodyPr>
            <a:normAutofit/>
          </a:bodyPr>
          <a:lstStyle/>
          <a:p>
            <a:r>
              <a:rPr lang="en-US" dirty="0"/>
              <a:t>No test under the </a:t>
            </a:r>
            <a:r>
              <a:rPr lang="en-US" i="1" dirty="0"/>
              <a:t>Patients Property Act.</a:t>
            </a:r>
            <a:endParaRPr lang="en-US" dirty="0"/>
          </a:p>
          <a:p>
            <a:r>
              <a:rPr lang="en-US" dirty="0"/>
              <a:t>Part of Bill 29 – 2007 would repeal </a:t>
            </a:r>
            <a:r>
              <a:rPr lang="en-US" i="1" dirty="0"/>
              <a:t>Patients Property Act</a:t>
            </a:r>
            <a:r>
              <a:rPr lang="en-US" dirty="0"/>
              <a:t>, significantly alter the process for the Court appointment personal or property guardian and incorporate the same test as for Certificates of Incapability.</a:t>
            </a:r>
          </a:p>
          <a:p>
            <a:r>
              <a:rPr lang="en-US" dirty="0"/>
              <a:t>Not required for receipt of PWD, federal pensions, CLBC funding, or to make health care decisions.</a:t>
            </a:r>
          </a:p>
          <a:p>
            <a:endParaRPr lang="en-US" dirty="0"/>
          </a:p>
        </p:txBody>
      </p:sp>
    </p:spTree>
    <p:extLst>
      <p:ext uri="{BB962C8B-B14F-4D97-AF65-F5344CB8AC3E}">
        <p14:creationId xmlns:p14="http://schemas.microsoft.com/office/powerpoint/2010/main" val="3438078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Statistics</a:t>
            </a:r>
          </a:p>
        </p:txBody>
      </p:sp>
      <p:sp>
        <p:nvSpPr>
          <p:cNvPr id="3" name="Content Placeholder 2"/>
          <p:cNvSpPr>
            <a:spLocks noGrp="1"/>
          </p:cNvSpPr>
          <p:nvPr>
            <p:ph idx="1"/>
          </p:nvPr>
        </p:nvSpPr>
        <p:spPr>
          <a:xfrm>
            <a:off x="1443491" y="2015733"/>
            <a:ext cx="6571343" cy="3927867"/>
          </a:xfrm>
        </p:spPr>
        <p:txBody>
          <a:bodyPr>
            <a:normAutofit/>
          </a:bodyPr>
          <a:lstStyle/>
          <a:p>
            <a:r>
              <a:rPr lang="en-US" sz="2200" dirty="0"/>
              <a:t>Approximately 400 committees on “discretionary reporting” suggesting there are no assets to manage, and likely PWD as the only source of income.</a:t>
            </a:r>
          </a:p>
          <a:p>
            <a:r>
              <a:rPr lang="en-US" sz="2200" dirty="0"/>
              <a:t>Represents about 20% of committees.</a:t>
            </a:r>
          </a:p>
          <a:p>
            <a:r>
              <a:rPr lang="en-US" sz="2200" dirty="0"/>
              <a:t>PGT becomes committee of estate by Certificate upon referral only in about 30% of referrals.</a:t>
            </a:r>
          </a:p>
          <a:p>
            <a:endParaRPr lang="en-US" dirty="0"/>
          </a:p>
        </p:txBody>
      </p:sp>
    </p:spTree>
    <p:extLst>
      <p:ext uri="{BB962C8B-B14F-4D97-AF65-F5344CB8AC3E}">
        <p14:creationId xmlns:p14="http://schemas.microsoft.com/office/powerpoint/2010/main" val="3902553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800" dirty="0"/>
              <a:t>the advantages of a s.7  Representation Agreement vs Committeeship</a:t>
            </a:r>
            <a:br>
              <a:rPr lang="en-US" sz="2800" dirty="0"/>
            </a:br>
            <a:r>
              <a:rPr lang="en-US" dirty="0"/>
              <a:t/>
            </a:r>
            <a:br>
              <a:rPr lang="en-US" dirty="0"/>
            </a:br>
            <a:endParaRPr lang="en-US" dirty="0"/>
          </a:p>
        </p:txBody>
      </p:sp>
      <p:sp>
        <p:nvSpPr>
          <p:cNvPr id="5" name="Content Placeholder 4"/>
          <p:cNvSpPr>
            <a:spLocks noGrp="1"/>
          </p:cNvSpPr>
          <p:nvPr>
            <p:ph sz="half" idx="1"/>
          </p:nvPr>
        </p:nvSpPr>
        <p:spPr>
          <a:xfrm>
            <a:off x="1143000" y="1864195"/>
            <a:ext cx="3426361" cy="4384205"/>
          </a:xfrm>
        </p:spPr>
        <p:txBody>
          <a:bodyPr>
            <a:normAutofit fontScale="85000" lnSpcReduction="20000"/>
          </a:bodyPr>
          <a:lstStyle/>
          <a:p>
            <a:r>
              <a:rPr lang="en-US" dirty="0"/>
              <a:t>The ability, by document, to legally and directly empower someone to assist in making health and financial related decisions for you.</a:t>
            </a:r>
          </a:p>
          <a:p>
            <a:r>
              <a:rPr lang="en-US" dirty="0"/>
              <a:t>The ability to identify generally (i.e. major health care decisions as opposed to minor health care decisions) and specifically (i.e. abortion, electroconvulsive shock therapy) the decisions your representative can or cannot make.</a:t>
            </a:r>
          </a:p>
          <a:p>
            <a:r>
              <a:rPr lang="en-US" dirty="0"/>
              <a:t>The comfort of knowing that your representative must follow your known wishes and beliefs.</a:t>
            </a:r>
          </a:p>
          <a:p>
            <a:endParaRPr lang="en-US" dirty="0"/>
          </a:p>
        </p:txBody>
      </p:sp>
      <p:sp>
        <p:nvSpPr>
          <p:cNvPr id="6" name="Content Placeholder 5"/>
          <p:cNvSpPr>
            <a:spLocks noGrp="1"/>
          </p:cNvSpPr>
          <p:nvPr>
            <p:ph sz="half" idx="2"/>
          </p:nvPr>
        </p:nvSpPr>
        <p:spPr>
          <a:xfrm>
            <a:off x="4889182" y="2013936"/>
            <a:ext cx="3721418" cy="4691664"/>
          </a:xfrm>
        </p:spPr>
        <p:txBody>
          <a:bodyPr>
            <a:normAutofit fontScale="85000" lnSpcReduction="20000"/>
          </a:bodyPr>
          <a:lstStyle/>
          <a:p>
            <a:r>
              <a:rPr lang="en-US" dirty="0"/>
              <a:t>The ability to have the agreement come into effect now or later, and to specify the circumstances that bring it into effect.</a:t>
            </a:r>
          </a:p>
          <a:p>
            <a:r>
              <a:rPr lang="en-US" dirty="0"/>
              <a:t>The ability to override the statutory scheme of consent to health care by substitute decision makers.</a:t>
            </a:r>
          </a:p>
          <a:p>
            <a:r>
              <a:rPr lang="en-US" dirty="0"/>
              <a:t>The ability to bring the agreement into effect </a:t>
            </a:r>
            <a:r>
              <a:rPr lang="en-US" b="1" dirty="0"/>
              <a:t>without court proceedings.</a:t>
            </a:r>
          </a:p>
          <a:p>
            <a:r>
              <a:rPr lang="en-US" dirty="0"/>
              <a:t>The ability to give someone authority to help you make decisions rather than only to make them on your behalf.</a:t>
            </a:r>
          </a:p>
          <a:p>
            <a:endParaRPr lang="en-US" dirty="0"/>
          </a:p>
        </p:txBody>
      </p:sp>
    </p:spTree>
    <p:extLst>
      <p:ext uri="{BB962C8B-B14F-4D97-AF65-F5344CB8AC3E}">
        <p14:creationId xmlns:p14="http://schemas.microsoft.com/office/powerpoint/2010/main" val="1580116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Thank you !!!</a:t>
            </a:r>
          </a:p>
        </p:txBody>
      </p:sp>
      <p:sp>
        <p:nvSpPr>
          <p:cNvPr id="3" name="Content Placeholder 2"/>
          <p:cNvSpPr>
            <a:spLocks noGrp="1"/>
          </p:cNvSpPr>
          <p:nvPr>
            <p:ph idx="1"/>
          </p:nvPr>
        </p:nvSpPr>
        <p:spPr>
          <a:xfrm>
            <a:off x="1443491" y="2015733"/>
            <a:ext cx="6571343" cy="4537467"/>
          </a:xfrm>
        </p:spPr>
        <p:txBody>
          <a:bodyPr>
            <a:normAutofit fontScale="70000" lnSpcReduction="20000"/>
          </a:bodyPr>
          <a:lstStyle/>
          <a:p>
            <a:pPr marL="914400" lvl="2" indent="0">
              <a:lnSpc>
                <a:spcPct val="80000"/>
              </a:lnSpc>
              <a:buNone/>
              <a:defRPr/>
            </a:pPr>
            <a:endParaRPr lang="en-US" sz="2200" b="1" dirty="0"/>
          </a:p>
          <a:p>
            <a:pPr marL="914400" lvl="2" indent="0">
              <a:lnSpc>
                <a:spcPct val="80000"/>
              </a:lnSpc>
              <a:buNone/>
              <a:defRPr/>
            </a:pPr>
            <a:r>
              <a:rPr lang="en-US" sz="2000" b="1" dirty="0">
                <a:ea typeface="Arial" charset="0"/>
                <a:cs typeface="Arial" charset="0"/>
              </a:rPr>
              <a:t>                   </a:t>
            </a:r>
          </a:p>
          <a:p>
            <a:pPr marL="914400" lvl="2" indent="0">
              <a:lnSpc>
                <a:spcPct val="80000"/>
              </a:lnSpc>
              <a:buNone/>
              <a:defRPr/>
            </a:pPr>
            <a:r>
              <a:rPr lang="en-US" sz="2000" b="1" dirty="0">
                <a:ea typeface="Arial" charset="0"/>
                <a:cs typeface="Arial" charset="0"/>
              </a:rPr>
              <a:t>	</a:t>
            </a:r>
            <a:r>
              <a:rPr lang="en-US" sz="2900" b="1" dirty="0">
                <a:ea typeface="Arial" charset="0"/>
                <a:cs typeface="Arial" charset="0"/>
              </a:rPr>
              <a:t> SARAH WATSON - PGT</a:t>
            </a:r>
          </a:p>
          <a:p>
            <a:pPr marL="914400" lvl="2" indent="0">
              <a:lnSpc>
                <a:spcPct val="80000"/>
              </a:lnSpc>
              <a:buNone/>
              <a:defRPr/>
            </a:pPr>
            <a:endParaRPr lang="en-US" sz="2900" b="1" dirty="0">
              <a:ea typeface="Arial" charset="0"/>
              <a:cs typeface="Arial" charset="0"/>
            </a:endParaRPr>
          </a:p>
          <a:p>
            <a:pPr marL="914400" lvl="2" indent="0">
              <a:lnSpc>
                <a:spcPct val="80000"/>
              </a:lnSpc>
              <a:buNone/>
              <a:defRPr/>
            </a:pPr>
            <a:r>
              <a:rPr lang="en-US" sz="2900" b="1" dirty="0">
                <a:ea typeface="Arial" charset="0"/>
                <a:cs typeface="Arial" charset="0"/>
              </a:rPr>
              <a:t>			</a:t>
            </a:r>
          </a:p>
          <a:p>
            <a:pPr marL="914400" lvl="2" indent="0">
              <a:lnSpc>
                <a:spcPct val="80000"/>
              </a:lnSpc>
              <a:buNone/>
              <a:defRPr/>
            </a:pPr>
            <a:r>
              <a:rPr lang="en-US" sz="2900" b="1" dirty="0">
                <a:ea typeface="Arial" charset="0"/>
                <a:cs typeface="Arial" charset="0"/>
              </a:rPr>
              <a:t>			and</a:t>
            </a:r>
          </a:p>
          <a:p>
            <a:pPr marL="0" indent="0" algn="ctr">
              <a:buNone/>
            </a:pPr>
            <a:endParaRPr lang="en-US" altLang="en-US" sz="2900" b="1" dirty="0">
              <a:latin typeface="Arial" charset="0"/>
            </a:endParaRPr>
          </a:p>
          <a:p>
            <a:pPr algn="ctr">
              <a:lnSpc>
                <a:spcPct val="50000"/>
              </a:lnSpc>
              <a:spcBef>
                <a:spcPct val="50000"/>
              </a:spcBef>
              <a:buClrTx/>
              <a:buSzTx/>
              <a:buNone/>
            </a:pPr>
            <a:r>
              <a:rPr lang="en-US" altLang="en-US" sz="2900" b="1" dirty="0"/>
              <a:t>KEN M. KRAMER, Q.C. , </a:t>
            </a:r>
          </a:p>
          <a:p>
            <a:pPr algn="ctr">
              <a:lnSpc>
                <a:spcPct val="50000"/>
              </a:lnSpc>
              <a:spcBef>
                <a:spcPct val="50000"/>
              </a:spcBef>
              <a:buClrTx/>
              <a:buSzTx/>
              <a:buNone/>
            </a:pPr>
            <a:r>
              <a:rPr lang="en-US" altLang="en-US" sz="2900" b="1" dirty="0"/>
              <a:t>Principal &amp; Senior Associate</a:t>
            </a:r>
          </a:p>
          <a:p>
            <a:pPr algn="ctr">
              <a:lnSpc>
                <a:spcPct val="50000"/>
              </a:lnSpc>
              <a:spcBef>
                <a:spcPct val="50000"/>
              </a:spcBef>
              <a:buClrTx/>
              <a:buSzTx/>
              <a:buNone/>
            </a:pPr>
            <a:endParaRPr lang="en-US" altLang="en-US" sz="2900" dirty="0"/>
          </a:p>
          <a:p>
            <a:pPr algn="ctr">
              <a:lnSpc>
                <a:spcPct val="50000"/>
              </a:lnSpc>
              <a:spcBef>
                <a:spcPct val="50000"/>
              </a:spcBef>
              <a:buClrTx/>
              <a:buSzTx/>
              <a:buNone/>
            </a:pPr>
            <a:endParaRPr lang="en-US" altLang="en-US" sz="2900" dirty="0"/>
          </a:p>
          <a:p>
            <a:pPr algn="ctr">
              <a:lnSpc>
                <a:spcPct val="50000"/>
              </a:lnSpc>
              <a:spcBef>
                <a:spcPct val="50000"/>
              </a:spcBef>
              <a:buClrTx/>
              <a:buSzTx/>
              <a:buNone/>
            </a:pPr>
            <a:r>
              <a:rPr lang="en-US" altLang="en-US" sz="2900" dirty="0"/>
              <a:t>Barristers &amp; Solicitors</a:t>
            </a:r>
          </a:p>
          <a:p>
            <a:pPr algn="ctr">
              <a:lnSpc>
                <a:spcPct val="50000"/>
              </a:lnSpc>
              <a:spcBef>
                <a:spcPct val="50000"/>
              </a:spcBef>
              <a:buClrTx/>
              <a:buSzTx/>
              <a:buNone/>
            </a:pPr>
            <a:r>
              <a:rPr lang="en-US" altLang="en-US" sz="2900" dirty="0"/>
              <a:t>Park Place, Suite 500 – 666 Burrard Street</a:t>
            </a:r>
          </a:p>
          <a:p>
            <a:pPr algn="ctr">
              <a:lnSpc>
                <a:spcPct val="50000"/>
              </a:lnSpc>
              <a:spcBef>
                <a:spcPct val="50000"/>
              </a:spcBef>
              <a:buClrTx/>
              <a:buSzTx/>
              <a:buNone/>
            </a:pPr>
            <a:r>
              <a:rPr lang="en-US" altLang="en-US" sz="2900" dirty="0"/>
              <a:t>Vancouver, BC, Canada  V6C 2X8</a:t>
            </a:r>
          </a:p>
          <a:p>
            <a:pPr algn="ctr">
              <a:lnSpc>
                <a:spcPct val="50000"/>
              </a:lnSpc>
              <a:spcBef>
                <a:spcPct val="50000"/>
              </a:spcBef>
              <a:buClrTx/>
              <a:buSzTx/>
              <a:buNone/>
            </a:pPr>
            <a:r>
              <a:rPr lang="en-US" altLang="en-US" sz="2900" dirty="0"/>
              <a:t>Tel: (604) 990-0995 </a:t>
            </a:r>
          </a:p>
          <a:p>
            <a:pPr algn="ctr">
              <a:lnSpc>
                <a:spcPct val="50000"/>
              </a:lnSpc>
              <a:spcBef>
                <a:spcPct val="50000"/>
              </a:spcBef>
              <a:buClrTx/>
              <a:buSzTx/>
              <a:buNone/>
            </a:pPr>
            <a:r>
              <a:rPr lang="en-US" altLang="en-US" sz="2900" dirty="0">
                <a:hlinkClick r:id="rId2"/>
              </a:rPr>
              <a:t>www.kmklaw.net</a:t>
            </a:r>
            <a:r>
              <a:rPr lang="en-US" altLang="en-US" sz="2900" dirty="0"/>
              <a:t>   Email: </a:t>
            </a:r>
            <a:r>
              <a:rPr lang="en-US" altLang="en-US" sz="2900" dirty="0">
                <a:hlinkClick r:id="rId3"/>
              </a:rPr>
              <a:t>info@kmklaw.net</a:t>
            </a:r>
            <a:endParaRPr lang="en-US" altLang="en-US" sz="2900" dirty="0"/>
          </a:p>
          <a:p>
            <a:pPr marL="0" indent="0" algn="ctr">
              <a:lnSpc>
                <a:spcPct val="50000"/>
              </a:lnSpc>
              <a:spcBef>
                <a:spcPct val="50000"/>
              </a:spcBef>
              <a:buClrTx/>
              <a:buSzTx/>
              <a:buNone/>
            </a:pPr>
            <a:r>
              <a:rPr lang="en-US" altLang="en-US" sz="1800" dirty="0"/>
              <a:t/>
            </a:r>
            <a:br>
              <a:rPr lang="en-US" altLang="en-US" sz="1800" dirty="0"/>
            </a:br>
            <a:r>
              <a:rPr lang="en-US" altLang="en-US" sz="1800" dirty="0"/>
              <a:t/>
            </a:r>
            <a:br>
              <a:rPr lang="en-US" altLang="en-US" sz="1800" dirty="0"/>
            </a:br>
            <a:endParaRPr lang="en-US" altLang="en-US" sz="1800" dirty="0">
              <a:latin typeface="Arial" charset="0"/>
            </a:endParaRPr>
          </a:p>
          <a:p>
            <a:pPr algn="ct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2712" y="4419600"/>
            <a:ext cx="1612900" cy="332557"/>
          </a:xfrm>
          <a:prstGeom prst="rect">
            <a:avLst/>
          </a:prstGeom>
        </p:spPr>
      </p:pic>
    </p:spTree>
    <p:extLst>
      <p:ext uri="{BB962C8B-B14F-4D97-AF65-F5344CB8AC3E}">
        <p14:creationId xmlns:p14="http://schemas.microsoft.com/office/powerpoint/2010/main" val="157976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500" b="1" dirty="0"/>
              <a:t>About sarah</a:t>
            </a:r>
          </a:p>
        </p:txBody>
      </p:sp>
      <p:sp>
        <p:nvSpPr>
          <p:cNvPr id="3" name="Content Placeholder 2"/>
          <p:cNvSpPr>
            <a:spLocks noGrp="1"/>
          </p:cNvSpPr>
          <p:nvPr>
            <p:ph idx="1"/>
          </p:nvPr>
        </p:nvSpPr>
        <p:spPr/>
        <p:txBody>
          <a:bodyPr>
            <a:normAutofit/>
          </a:bodyPr>
          <a:lstStyle/>
          <a:p>
            <a:pPr>
              <a:lnSpc>
                <a:spcPct val="90000"/>
              </a:lnSpc>
              <a:buFont typeface="Wingdings" charset="2"/>
              <a:buChar char="Ø"/>
              <a:defRPr/>
            </a:pPr>
            <a:r>
              <a:rPr lang="en-US" dirty="0"/>
              <a:t>Graduated from University of  Victoria law school</a:t>
            </a:r>
          </a:p>
          <a:p>
            <a:pPr>
              <a:lnSpc>
                <a:spcPct val="90000"/>
              </a:lnSpc>
              <a:buFont typeface="Wingdings" charset="2"/>
              <a:buChar char="Ø"/>
              <a:defRPr/>
            </a:pPr>
            <a:r>
              <a:rPr lang="en-US" dirty="0"/>
              <a:t>In house counsel with the Public Guardian and Trustee for 20 years practicing in the area of elder law, estate litigation, personal injury, trusts, adult guardianship and committeeship</a:t>
            </a:r>
          </a:p>
          <a:p>
            <a:pPr>
              <a:lnSpc>
                <a:spcPct val="90000"/>
              </a:lnSpc>
              <a:buFont typeface="Wingdings" charset="2"/>
              <a:buChar char="Ø"/>
              <a:defRPr/>
            </a:pPr>
            <a:r>
              <a:rPr lang="en-US" dirty="0"/>
              <a:t>Frequent speaker at Continuing Legal Education, Pacific Business Law Institute and STEP seminars</a:t>
            </a:r>
          </a:p>
          <a:p>
            <a:pPr>
              <a:lnSpc>
                <a:spcPct val="90000"/>
              </a:lnSpc>
              <a:buFont typeface="Wingdings" charset="2"/>
              <a:buChar char="Ø"/>
              <a:defRPr/>
            </a:pPr>
            <a:r>
              <a:rPr lang="en-US" dirty="0"/>
              <a:t>Past Board Member of the Vancouver/Burnaby branch of the Canadian Mental Health Association</a:t>
            </a:r>
          </a:p>
        </p:txBody>
      </p:sp>
    </p:spTree>
    <p:extLst>
      <p:ext uri="{BB962C8B-B14F-4D97-AF65-F5344CB8AC3E}">
        <p14:creationId xmlns:p14="http://schemas.microsoft.com/office/powerpoint/2010/main" val="201837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eaLnBrk="1" hangingPunct="1"/>
            <a:r>
              <a:rPr lang="en-US" altLang="en-US" dirty="0"/>
              <a:t>Outline for Tonight’s Discussion:</a:t>
            </a:r>
          </a:p>
        </p:txBody>
      </p:sp>
      <p:sp>
        <p:nvSpPr>
          <p:cNvPr id="172035" name="Rectangle 3"/>
          <p:cNvSpPr>
            <a:spLocks noGrp="1" noChangeArrowheads="1"/>
          </p:cNvSpPr>
          <p:nvPr>
            <p:ph idx="1"/>
          </p:nvPr>
        </p:nvSpPr>
        <p:spPr>
          <a:xfrm>
            <a:off x="1066801" y="2015733"/>
            <a:ext cx="7467600" cy="3450613"/>
          </a:xfrm>
        </p:spPr>
        <p:txBody>
          <a:bodyPr rtlCol="0">
            <a:normAutofit/>
          </a:bodyPr>
          <a:lstStyle/>
          <a:p>
            <a:pPr marL="514350" indent="-514350" eaLnBrk="1" hangingPunct="1">
              <a:lnSpc>
                <a:spcPct val="80000"/>
              </a:lnSpc>
              <a:buFont typeface="+mj-lt"/>
              <a:buAutoNum type="arabicPeriod"/>
              <a:defRPr/>
            </a:pPr>
            <a:endParaRPr lang="en-US" sz="2800" dirty="0"/>
          </a:p>
          <a:p>
            <a:pPr marL="514350" indent="-514350" eaLnBrk="1" hangingPunct="1">
              <a:lnSpc>
                <a:spcPct val="80000"/>
              </a:lnSpc>
              <a:buFont typeface="+mj-lt"/>
              <a:buAutoNum type="arabicPeriod"/>
              <a:defRPr/>
            </a:pPr>
            <a:r>
              <a:rPr lang="en-US" sz="2800" dirty="0"/>
              <a:t>Personal Planning:  Tools for Alternate and Supportive Decision-Making</a:t>
            </a:r>
          </a:p>
          <a:p>
            <a:pPr marL="514350" indent="-514350" eaLnBrk="1" hangingPunct="1">
              <a:lnSpc>
                <a:spcPct val="80000"/>
              </a:lnSpc>
              <a:buFont typeface="+mj-lt"/>
              <a:buAutoNum type="arabicPeriod"/>
              <a:defRPr/>
            </a:pPr>
            <a:r>
              <a:rPr lang="en-US" sz="2800" dirty="0"/>
              <a:t>Powers of Attorney</a:t>
            </a:r>
          </a:p>
          <a:p>
            <a:pPr marL="514350" indent="-514350" eaLnBrk="1" hangingPunct="1">
              <a:lnSpc>
                <a:spcPct val="80000"/>
              </a:lnSpc>
              <a:buFont typeface="+mj-lt"/>
              <a:buAutoNum type="arabicPeriod"/>
              <a:defRPr/>
            </a:pPr>
            <a:r>
              <a:rPr lang="en-US" sz="2800" dirty="0"/>
              <a:t>Representation Agreements - s.7 and s.9</a:t>
            </a:r>
          </a:p>
          <a:p>
            <a:pPr marL="514350" indent="-514350" eaLnBrk="1" hangingPunct="1">
              <a:lnSpc>
                <a:spcPct val="80000"/>
              </a:lnSpc>
              <a:buFont typeface="+mj-lt"/>
              <a:buAutoNum type="arabicPeriod"/>
              <a:defRPr/>
            </a:pPr>
            <a:r>
              <a:rPr lang="en-US" sz="2800" dirty="0"/>
              <a:t>Exploring Committeeship </a:t>
            </a:r>
          </a:p>
          <a:p>
            <a:pPr eaLnBrk="1" hangingPunct="1">
              <a:lnSpc>
                <a:spcPct val="80000"/>
              </a:lnSpc>
              <a:buFont typeface="Wingdings" charset="2"/>
              <a:buChar char="v"/>
              <a:defRPr/>
            </a:pPr>
            <a:endParaRPr lang="en-US" sz="2800" dirty="0"/>
          </a:p>
          <a:p>
            <a:pPr eaLnBrk="1" hangingPunct="1">
              <a:lnSpc>
                <a:spcPct val="80000"/>
              </a:lnSpc>
              <a:buFont typeface="Wingdings" charset="2"/>
              <a:buChar char="v"/>
              <a:defRPr/>
            </a:pPr>
            <a:endParaRPr lang="en-US" sz="2800" dirty="0"/>
          </a:p>
          <a:p>
            <a:pPr eaLnBrk="1" hangingPunct="1">
              <a:lnSpc>
                <a:spcPct val="80000"/>
              </a:lnSpc>
              <a:buFont typeface="Wingdings" charset="2"/>
              <a:buChar char="v"/>
              <a:defRPr/>
            </a:pPr>
            <a:endParaRPr lang="en-US" sz="2800" dirty="0"/>
          </a:p>
          <a:p>
            <a:pPr eaLnBrk="1" fontAlgn="auto" hangingPunct="1">
              <a:lnSpc>
                <a:spcPct val="80000"/>
              </a:lnSpc>
              <a:spcAft>
                <a:spcPts val="0"/>
              </a:spcAft>
              <a:defRPr/>
            </a:pPr>
            <a:endParaRPr lang="en-US" sz="2800" dirty="0">
              <a:solidFill>
                <a:schemeClr val="tx1">
                  <a:lumMod val="75000"/>
                  <a:lumOff val="25000"/>
                </a:schemeClr>
              </a:solidFill>
            </a:endParaRPr>
          </a:p>
          <a:p>
            <a:pPr eaLnBrk="1" fontAlgn="auto" hangingPunct="1">
              <a:lnSpc>
                <a:spcPct val="80000"/>
              </a:lnSpc>
              <a:spcAft>
                <a:spcPts val="0"/>
              </a:spcAft>
              <a:defRPr/>
            </a:pPr>
            <a:endParaRPr lang="en-US" sz="2800" dirty="0">
              <a:solidFill>
                <a:schemeClr val="tx1">
                  <a:lumMod val="75000"/>
                  <a:lumOff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465982"/>
            <a:ext cx="6571343" cy="1049235"/>
          </a:xfrm>
        </p:spPr>
        <p:txBody>
          <a:bodyPr rtlCol="0">
            <a:normAutofit fontScale="90000"/>
          </a:bodyPr>
          <a:lstStyle/>
          <a:p>
            <a:pPr algn="ctr" eaLnBrk="1" fontAlgn="auto" hangingPunct="1">
              <a:spcAft>
                <a:spcPts val="0"/>
              </a:spcAft>
              <a:defRPr/>
            </a:pPr>
            <a:r>
              <a:rPr lang="en-US" sz="3600" dirty="0"/>
              <a:t>Alternate/supportive Decision-Making</a:t>
            </a:r>
            <a:br>
              <a:rPr lang="en-US" sz="3600" dirty="0"/>
            </a:br>
            <a:r>
              <a:rPr lang="en-US" sz="3600" dirty="0"/>
              <a:t>Planning Tools</a:t>
            </a:r>
            <a:r>
              <a:rPr lang="en-US" dirty="0"/>
              <a:t/>
            </a:r>
            <a:br>
              <a:rPr lang="en-US" dirty="0"/>
            </a:br>
            <a:endParaRPr lang="en-US" dirty="0"/>
          </a:p>
        </p:txBody>
      </p:sp>
      <p:sp>
        <p:nvSpPr>
          <p:cNvPr id="3" name="Content Placeholder 2"/>
          <p:cNvSpPr>
            <a:spLocks noGrp="1"/>
          </p:cNvSpPr>
          <p:nvPr>
            <p:ph idx="1"/>
          </p:nvPr>
        </p:nvSpPr>
        <p:spPr>
          <a:xfrm>
            <a:off x="1443491" y="2015733"/>
            <a:ext cx="6571343" cy="3851667"/>
          </a:xfrm>
        </p:spPr>
        <p:txBody>
          <a:bodyPr rtlCol="0">
            <a:noAutofit/>
          </a:bodyPr>
          <a:lstStyle/>
          <a:p>
            <a:pPr eaLnBrk="1" fontAlgn="auto" hangingPunct="1">
              <a:spcAft>
                <a:spcPts val="0"/>
              </a:spcAft>
              <a:defRPr/>
            </a:pPr>
            <a:r>
              <a:rPr lang="en-US" sz="2200" dirty="0"/>
              <a:t>Presumption that when a person reaches the age of 19, they are capable of making their own decisions.</a:t>
            </a:r>
          </a:p>
          <a:p>
            <a:pPr eaLnBrk="1" fontAlgn="auto" hangingPunct="1">
              <a:spcAft>
                <a:spcPts val="0"/>
              </a:spcAft>
              <a:defRPr/>
            </a:pPr>
            <a:r>
              <a:rPr lang="en-US" altLang="en-US" sz="2200" dirty="0">
                <a:ea typeface="ＭＳ Ｐゴシック" pitchFamily="34" charset="-128"/>
              </a:rPr>
              <a:t>Not necessarily true - due to disability, aging, disease, or accident.</a:t>
            </a:r>
          </a:p>
          <a:p>
            <a:pPr eaLnBrk="1" fontAlgn="auto" hangingPunct="1">
              <a:spcAft>
                <a:spcPts val="0"/>
              </a:spcAft>
              <a:defRPr/>
            </a:pPr>
            <a:r>
              <a:rPr lang="en-US" altLang="en-US" sz="2200" dirty="0">
                <a:ea typeface="ＭＳ Ｐゴシック" pitchFamily="34" charset="-128"/>
              </a:rPr>
              <a:t>Some people never acquire the ability to make their own decisions.  Others have the ability and lose it.</a:t>
            </a:r>
          </a:p>
          <a:p>
            <a:pPr eaLnBrk="1" fontAlgn="auto" hangingPunct="1">
              <a:spcAft>
                <a:spcPts val="0"/>
              </a:spcAft>
              <a:defRPr/>
            </a:pPr>
            <a:r>
              <a:rPr lang="en-US" altLang="en-US" sz="2200" dirty="0">
                <a:ea typeface="ＭＳ Ｐゴシック" pitchFamily="34" charset="-128"/>
              </a:rPr>
              <a:t>Primary tools available to plan for incapacity, end-of-life and other support needs.</a:t>
            </a:r>
            <a:r>
              <a:rPr lang="en-US" altLang="en-US" sz="2200" dirty="0">
                <a:solidFill>
                  <a:schemeClr val="tx1">
                    <a:lumMod val="75000"/>
                    <a:lumOff val="25000"/>
                  </a:schemeClr>
                </a:solidFill>
                <a:ea typeface="ＭＳ Ｐゴシック" pitchFamily="34" charset="-128"/>
              </a:rPr>
              <a:t/>
            </a:r>
            <a:br>
              <a:rPr lang="en-US" altLang="en-US" sz="2200" dirty="0">
                <a:solidFill>
                  <a:schemeClr val="tx1">
                    <a:lumMod val="75000"/>
                    <a:lumOff val="25000"/>
                  </a:schemeClr>
                </a:solidFill>
                <a:ea typeface="ＭＳ Ｐゴシック" pitchFamily="34" charset="-128"/>
              </a:rPr>
            </a:br>
            <a:endParaRPr lang="en-US" sz="2200"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algn="ctr" eaLnBrk="1" hangingPunct="1"/>
            <a:r>
              <a:rPr lang="en-US" altLang="en-US" dirty="0"/>
              <a:t>1. Powers of Attorney</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defRPr/>
            </a:pPr>
            <a:r>
              <a:rPr lang="en-US" altLang="en-US" sz="3500" dirty="0">
                <a:ea typeface="ＭＳ Ｐゴシック" pitchFamily="34" charset="-128"/>
              </a:rPr>
              <a:t>A living document.</a:t>
            </a:r>
          </a:p>
          <a:p>
            <a:pPr eaLnBrk="1" fontAlgn="auto" hangingPunct="1">
              <a:spcAft>
                <a:spcPts val="0"/>
              </a:spcAft>
              <a:defRPr/>
            </a:pPr>
            <a:r>
              <a:rPr lang="en-US" altLang="en-US" sz="3500" dirty="0">
                <a:ea typeface="ＭＳ Ｐゴシック" pitchFamily="34" charset="-128"/>
              </a:rPr>
              <a:t>Permits you (“donor”) to appoint someone (adult) that you trust to make </a:t>
            </a:r>
            <a:r>
              <a:rPr lang="en-US" altLang="en-US" sz="3500" b="1" dirty="0">
                <a:ea typeface="ＭＳ Ｐゴシック" pitchFamily="34" charset="-128"/>
              </a:rPr>
              <a:t>legal and financial </a:t>
            </a:r>
            <a:r>
              <a:rPr lang="en-US" altLang="en-US" sz="3500" dirty="0">
                <a:ea typeface="ＭＳ Ｐゴシック" pitchFamily="34" charset="-128"/>
              </a:rPr>
              <a:t>decisions</a:t>
            </a:r>
            <a:r>
              <a:rPr lang="en-US" altLang="en-US" sz="3500" b="1" dirty="0">
                <a:ea typeface="ＭＳ Ｐゴシック" pitchFamily="34" charset="-128"/>
              </a:rPr>
              <a:t> </a:t>
            </a:r>
            <a:r>
              <a:rPr lang="en-US" altLang="en-US" sz="3500" dirty="0">
                <a:ea typeface="ＭＳ Ｐゴシック" pitchFamily="34" charset="-128"/>
              </a:rPr>
              <a:t>on your behalf, even if you subsequently lose mental capacity.</a:t>
            </a:r>
          </a:p>
          <a:p>
            <a:pPr>
              <a:defRPr/>
            </a:pPr>
            <a:r>
              <a:rPr lang="en-US" altLang="en-US" sz="3500" dirty="0">
                <a:ea typeface="ＭＳ Ｐゴシック" pitchFamily="34" charset="-128"/>
              </a:rPr>
              <a:t>Has a high test for requisite mental capacity.</a:t>
            </a:r>
          </a:p>
          <a:p>
            <a:pPr eaLnBrk="1" fontAlgn="auto" hangingPunct="1">
              <a:spcAft>
                <a:spcPts val="0"/>
              </a:spcAft>
              <a:defRPr/>
            </a:pPr>
            <a:r>
              <a:rPr lang="en-US" altLang="en-US" sz="3500" dirty="0">
                <a:ea typeface="ＭＳ Ｐゴシック" pitchFamily="34" charset="-128"/>
              </a:rPr>
              <a:t>3 types: General, Specific, Enduring.</a:t>
            </a:r>
            <a:r>
              <a:rPr lang="en-US" altLang="en-US" dirty="0">
                <a:solidFill>
                  <a:schemeClr val="tx1">
                    <a:lumMod val="75000"/>
                    <a:lumOff val="25000"/>
                  </a:schemeClr>
                </a:solidFill>
                <a:ea typeface="ＭＳ Ｐゴシック" pitchFamily="34" charset="-128"/>
              </a:rPr>
              <a:t/>
            </a:r>
            <a:br>
              <a:rPr lang="en-US" altLang="en-US" dirty="0">
                <a:solidFill>
                  <a:schemeClr val="tx1">
                    <a:lumMod val="75000"/>
                    <a:lumOff val="25000"/>
                  </a:schemeClr>
                </a:solidFill>
                <a:ea typeface="ＭＳ Ｐゴシック" pitchFamily="34" charset="-128"/>
              </a:rPr>
            </a:br>
            <a:endParaRPr lang="en-US" altLang="en-US" dirty="0">
              <a:solidFill>
                <a:schemeClr val="tx1">
                  <a:lumMod val="75000"/>
                  <a:lumOff val="25000"/>
                </a:schemeClr>
              </a:solidFill>
              <a:ea typeface="ＭＳ Ｐゴシック" pitchFamily="34" charset="-128"/>
            </a:endParaRPr>
          </a:p>
          <a:p>
            <a:pPr eaLnBrk="1" fontAlgn="auto" hangingPunct="1">
              <a:spcAft>
                <a:spcPts val="0"/>
              </a:spcAft>
              <a:defRPr/>
            </a:pPr>
            <a:endParaRPr lang="en-US"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powers of attorney</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200" b="1" dirty="0"/>
              <a:t>General- </a:t>
            </a:r>
            <a:r>
              <a:rPr lang="en-US" sz="2200" dirty="0"/>
              <a:t>Broad powers to handle financial and legal affairs, ends if donor of power becomes mentally incapable.</a:t>
            </a:r>
            <a:endParaRPr lang="en-US" sz="2200" b="1" dirty="0"/>
          </a:p>
          <a:p>
            <a:pPr marL="457200" indent="-457200">
              <a:buFont typeface="+mj-lt"/>
              <a:buAutoNum type="arabicPeriod"/>
            </a:pPr>
            <a:r>
              <a:rPr lang="en-US" sz="2200" b="1" dirty="0"/>
              <a:t>Specific- </a:t>
            </a:r>
            <a:r>
              <a:rPr lang="en-US" sz="2200" dirty="0"/>
              <a:t>Limits the attorney’s power to specific task, property, time etc.</a:t>
            </a:r>
            <a:endParaRPr lang="en-US" sz="2200" b="1" dirty="0"/>
          </a:p>
          <a:p>
            <a:pPr marL="457200" indent="-457200">
              <a:buFont typeface="+mj-lt"/>
              <a:buAutoNum type="arabicPeriod"/>
            </a:pPr>
            <a:r>
              <a:rPr lang="en-US" sz="2200" b="1" dirty="0"/>
              <a:t>Enduring- </a:t>
            </a:r>
            <a:r>
              <a:rPr lang="en-US" sz="2200" dirty="0"/>
              <a:t>Broad powers like a general power of attorney, but does not end if donor becomes mentally incapable due to illness, disease or accident.</a:t>
            </a:r>
            <a:endParaRPr lang="en-US" sz="2200" b="1" dirty="0"/>
          </a:p>
        </p:txBody>
      </p:sp>
    </p:spTree>
    <p:extLst>
      <p:ext uri="{BB962C8B-B14F-4D97-AF65-F5344CB8AC3E}">
        <p14:creationId xmlns:p14="http://schemas.microsoft.com/office/powerpoint/2010/main" val="1565436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normAutofit fontScale="90000"/>
          </a:bodyPr>
          <a:lstStyle/>
          <a:p>
            <a:pPr algn="ctr" eaLnBrk="1" hangingPunct="1"/>
            <a:r>
              <a:rPr lang="en-US" altLang="en-US" sz="4000" dirty="0"/>
              <a:t>2. Representation AgreementS </a:t>
            </a:r>
          </a:p>
        </p:txBody>
      </p:sp>
      <p:sp>
        <p:nvSpPr>
          <p:cNvPr id="3" name="Content Placeholder 2"/>
          <p:cNvSpPr>
            <a:spLocks noGrp="1"/>
          </p:cNvSpPr>
          <p:nvPr>
            <p:ph idx="1"/>
          </p:nvPr>
        </p:nvSpPr>
        <p:spPr>
          <a:xfrm>
            <a:off x="1443491" y="2015733"/>
            <a:ext cx="6786109" cy="3623067"/>
          </a:xfrm>
        </p:spPr>
        <p:txBody>
          <a:bodyPr rtlCol="0">
            <a:normAutofit/>
          </a:bodyPr>
          <a:lstStyle/>
          <a:p>
            <a:pPr>
              <a:defRPr/>
            </a:pPr>
            <a:r>
              <a:rPr lang="en-US" altLang="en-US" sz="2200" dirty="0">
                <a:ea typeface="ＭＳ Ｐゴシック" pitchFamily="34" charset="-128"/>
              </a:rPr>
              <a:t>Permits you to appoint someone that you trust to make </a:t>
            </a:r>
            <a:r>
              <a:rPr lang="en-US" altLang="en-US" sz="2200" b="1" dirty="0">
                <a:ea typeface="ＭＳ Ｐゴシック" pitchFamily="34" charset="-128"/>
              </a:rPr>
              <a:t>health and personal </a:t>
            </a:r>
            <a:r>
              <a:rPr lang="en-US" altLang="en-US" sz="2200" dirty="0">
                <a:ea typeface="ＭＳ Ｐゴシック" pitchFamily="34" charset="-128"/>
              </a:rPr>
              <a:t>decisions</a:t>
            </a:r>
            <a:r>
              <a:rPr lang="en-US" altLang="en-US" sz="2200" b="1" dirty="0">
                <a:ea typeface="ＭＳ Ｐゴシック" pitchFamily="34" charset="-128"/>
              </a:rPr>
              <a:t> </a:t>
            </a:r>
            <a:r>
              <a:rPr lang="en-US" altLang="en-US" sz="2200" dirty="0">
                <a:ea typeface="ＭＳ Ｐゴシック" pitchFamily="34" charset="-128"/>
              </a:rPr>
              <a:t>on your behalf.</a:t>
            </a:r>
          </a:p>
          <a:p>
            <a:pPr>
              <a:defRPr/>
            </a:pPr>
            <a:r>
              <a:rPr lang="en-US" sz="2200" dirty="0"/>
              <a:t>Addresses a fundamental limitation of powers of attorney,  which only allows an attorney to make financial and legal decisions. </a:t>
            </a:r>
          </a:p>
          <a:p>
            <a:pPr>
              <a:defRPr/>
            </a:pPr>
            <a:endParaRPr lang="en-US" altLang="en-US" sz="2400" dirty="0">
              <a:ea typeface="ＭＳ Ｐゴシック" pitchFamily="34" charset="-128"/>
            </a:endParaRPr>
          </a:p>
          <a:p>
            <a:pPr>
              <a:defRPr/>
            </a:pPr>
            <a:endParaRPr lang="en-US" sz="2400" dirty="0"/>
          </a:p>
          <a:p>
            <a:pPr>
              <a:defRP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Representation agreements</a:t>
            </a:r>
          </a:p>
        </p:txBody>
      </p:sp>
      <p:sp>
        <p:nvSpPr>
          <p:cNvPr id="3" name="Content Placeholder 2"/>
          <p:cNvSpPr>
            <a:spLocks noGrp="1"/>
          </p:cNvSpPr>
          <p:nvPr>
            <p:ph idx="1"/>
          </p:nvPr>
        </p:nvSpPr>
        <p:spPr>
          <a:xfrm>
            <a:off x="1443490" y="1907788"/>
            <a:ext cx="7395709" cy="3450613"/>
          </a:xfrm>
        </p:spPr>
        <p:txBody>
          <a:bodyPr>
            <a:normAutofit fontScale="92500"/>
          </a:bodyPr>
          <a:lstStyle/>
          <a:p>
            <a:pPr>
              <a:defRPr/>
            </a:pPr>
            <a:r>
              <a:rPr lang="en-US" altLang="en-US" sz="2600" dirty="0"/>
              <a:t>There are two types of Representation Agreements: </a:t>
            </a:r>
          </a:p>
          <a:p>
            <a:pPr marL="971550" lvl="1" indent="-514350">
              <a:buFont typeface="+mj-lt"/>
              <a:buAutoNum type="arabicPeriod"/>
              <a:defRPr/>
            </a:pPr>
            <a:r>
              <a:rPr lang="en-US" altLang="en-US" sz="2600" dirty="0"/>
              <a:t>Standard Representation Agreement (Section 7)</a:t>
            </a:r>
          </a:p>
          <a:p>
            <a:pPr marL="971550" lvl="1" indent="-514350">
              <a:buFont typeface="+mj-lt"/>
              <a:buAutoNum type="arabicPeriod"/>
              <a:defRPr/>
            </a:pPr>
            <a:r>
              <a:rPr lang="en-US" altLang="en-US" sz="2600" dirty="0"/>
              <a:t>Enhanced Representation Agreement (Section 9)</a:t>
            </a:r>
          </a:p>
          <a:p>
            <a:pPr>
              <a:defRPr/>
            </a:pPr>
            <a:r>
              <a:rPr lang="en-US" altLang="en-US" sz="2600" dirty="0">
                <a:ea typeface="ＭＳ Ｐゴシック" pitchFamily="34" charset="-128"/>
              </a:rPr>
              <a:t>These agreements can be tailored to specify when and under what circumstances the agreement will be ‘triggered’ and come into effect, </a:t>
            </a:r>
            <a:r>
              <a:rPr lang="en-US" sz="2600" dirty="0"/>
              <a:t>such as incapability.</a:t>
            </a:r>
            <a:endParaRPr lang="en-US" altLang="en-US" sz="2600" dirty="0">
              <a:ea typeface="ＭＳ Ｐゴシック" pitchFamily="34" charset="-128"/>
            </a:endParaRPr>
          </a:p>
          <a:p>
            <a:pPr marL="971550" lvl="1" indent="-514350">
              <a:buFont typeface="+mj-lt"/>
              <a:buAutoNum type="arabicPeriod"/>
              <a:defRPr/>
            </a:pPr>
            <a:endParaRPr lang="en-US" altLang="en-US" sz="2200" dirty="0"/>
          </a:p>
          <a:p>
            <a:endParaRPr lang="en-US" dirty="0"/>
          </a:p>
          <a:p>
            <a:endParaRPr lang="en-US" dirty="0"/>
          </a:p>
        </p:txBody>
      </p:sp>
    </p:spTree>
    <p:extLst>
      <p:ext uri="{BB962C8B-B14F-4D97-AF65-F5344CB8AC3E}">
        <p14:creationId xmlns:p14="http://schemas.microsoft.com/office/powerpoint/2010/main" val="168535375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19740</TotalTime>
  <Words>1781</Words>
  <Application>Microsoft Macintosh PowerPoint</Application>
  <PresentationFormat>On-screen Show (4:3)</PresentationFormat>
  <Paragraphs>191</Paragraphs>
  <Slides>27</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Calibri</vt:lpstr>
      <vt:lpstr>Gill Sans MT</vt:lpstr>
      <vt:lpstr>ＭＳ Ｐゴシック</vt:lpstr>
      <vt:lpstr>Trebuchet MS</vt:lpstr>
      <vt:lpstr>Wingdings</vt:lpstr>
      <vt:lpstr>Wingdings 3</vt:lpstr>
      <vt:lpstr>Arial</vt:lpstr>
      <vt:lpstr>Gallery</vt:lpstr>
      <vt:lpstr>Representation agreements &amp; ADULT GUARDIANSHIP </vt:lpstr>
      <vt:lpstr> ABOUT KEN</vt:lpstr>
      <vt:lpstr>About sarah</vt:lpstr>
      <vt:lpstr>Outline for Tonight’s Discussion:</vt:lpstr>
      <vt:lpstr>Alternate/supportive Decision-Making Planning Tools </vt:lpstr>
      <vt:lpstr>1. Powers of Attorney</vt:lpstr>
      <vt:lpstr>Types of powers of attorney</vt:lpstr>
      <vt:lpstr>2. Representation AgreementS </vt:lpstr>
      <vt:lpstr>Types of Representation agreements</vt:lpstr>
      <vt:lpstr>Standard Representation Agreement (Section 7)</vt:lpstr>
      <vt:lpstr>Standard Representation Agreement (Section 7) con’t</vt:lpstr>
      <vt:lpstr>Enhanced Representation Agreement (Section 9)</vt:lpstr>
      <vt:lpstr>Executing a Representation agreement</vt:lpstr>
      <vt:lpstr>    Other planning options </vt:lpstr>
      <vt:lpstr>3. committeeship </vt:lpstr>
      <vt:lpstr>     Who can be a committee?</vt:lpstr>
      <vt:lpstr>      Documents required for   COURT application </vt:lpstr>
      <vt:lpstr>Duties and responsibilities of a committee </vt:lpstr>
      <vt:lpstr>Other resources</vt:lpstr>
      <vt:lpstr>The Effect of Committeeship on Planning Documents</vt:lpstr>
      <vt:lpstr>Pros of committeeship</vt:lpstr>
      <vt:lpstr>CONS of committeeship</vt:lpstr>
      <vt:lpstr>IS a committee Necessary?</vt:lpstr>
      <vt:lpstr>IS a committee Necessary (Con’t)?</vt:lpstr>
      <vt:lpstr>Statistics</vt:lpstr>
      <vt:lpstr>the advantages of a s.7  Representation Agreement vs Committeeship  </vt:lpstr>
      <vt:lpstr>Thank you !!!</vt:lpstr>
    </vt:vector>
  </TitlesOfParts>
  <Company>KMK LAW CORPORATION</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 With SMA</dc:title>
  <dc:creator>KENNETH M. KRAMER</dc:creator>
  <cp:lastModifiedBy>ED NGO</cp:lastModifiedBy>
  <cp:revision>281</cp:revision>
  <cp:lastPrinted>2016-11-02T16:35:49Z</cp:lastPrinted>
  <dcterms:created xsi:type="dcterms:W3CDTF">2006-05-25T19:54:31Z</dcterms:created>
  <dcterms:modified xsi:type="dcterms:W3CDTF">2018-01-19T07:45:46Z</dcterms:modified>
</cp:coreProperties>
</file>